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4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1"/>
          <p:cNvGrpSpPr/>
          <p:nvPr/>
        </p:nvGrpSpPr>
        <p:grpSpPr>
          <a:xfrm>
            <a:off x="683568" y="908720"/>
            <a:ext cx="6840760" cy="4392488"/>
            <a:chOff x="1917588" y="1241351"/>
            <a:chExt cx="6038788" cy="5356001"/>
          </a:xfrm>
        </p:grpSpPr>
        <p:sp>
          <p:nvSpPr>
            <p:cNvPr id="13" name="円/楕円 12"/>
            <p:cNvSpPr/>
            <p:nvPr/>
          </p:nvSpPr>
          <p:spPr>
            <a:xfrm>
              <a:off x="2743948" y="2924945"/>
              <a:ext cx="4708372" cy="2808312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曲折矢印 27"/>
            <p:cNvSpPr/>
            <p:nvPr/>
          </p:nvSpPr>
          <p:spPr>
            <a:xfrm>
              <a:off x="1917588" y="1768171"/>
              <a:ext cx="3305442" cy="3984599"/>
            </a:xfrm>
            <a:prstGeom prst="bent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曲折矢印 28"/>
            <p:cNvSpPr/>
            <p:nvPr/>
          </p:nvSpPr>
          <p:spPr>
            <a:xfrm>
              <a:off x="4572000" y="2852936"/>
              <a:ext cx="3312368" cy="3744416"/>
            </a:xfrm>
            <a:prstGeom prst="bentArrow">
              <a:avLst/>
            </a:prstGeom>
            <a:solidFill>
              <a:srgbClr val="F73A35"/>
            </a:solidFill>
            <a:ln>
              <a:solidFill>
                <a:srgbClr val="F73A35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5220072" y="3573016"/>
              <a:ext cx="1296144" cy="122413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000066"/>
                  </a:solidFill>
                </a:rPr>
                <a:t>酸素</a:t>
              </a:r>
              <a:endParaRPr kumimoji="1" lang="en-US" altLang="ja-JP" b="1" dirty="0" smtClean="0">
                <a:solidFill>
                  <a:srgbClr val="000066"/>
                </a:solidFill>
              </a:endParaRPr>
            </a:p>
            <a:p>
              <a:pPr algn="ctr"/>
              <a:endParaRPr lang="en-US" altLang="ja-JP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kumimoji="1" lang="ja-JP" altLang="en-US" b="1" dirty="0" smtClean="0">
                  <a:solidFill>
                    <a:srgbClr val="000066"/>
                  </a:solidFill>
                </a:rPr>
                <a:t>栄養</a:t>
              </a:r>
              <a:endParaRPr kumimoji="1" lang="ja-JP" alt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7320714" y="3699843"/>
              <a:ext cx="432048" cy="216025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7320714" y="3173023"/>
              <a:ext cx="432048" cy="216025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6516216" y="5517232"/>
              <a:ext cx="432048" cy="216024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7164288" y="4797152"/>
              <a:ext cx="432048" cy="216024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1 つの角を丸めた四角形 51"/>
            <p:cNvSpPr/>
            <p:nvPr/>
          </p:nvSpPr>
          <p:spPr>
            <a:xfrm>
              <a:off x="3888140" y="5280303"/>
              <a:ext cx="2160240" cy="659686"/>
            </a:xfrm>
            <a:prstGeom prst="round1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 smtClean="0">
                  <a:solidFill>
                    <a:srgbClr val="C00000"/>
                  </a:solidFill>
                  <a:latin typeface="+mn-ea"/>
                </a:rPr>
                <a:t>毛細血管</a:t>
              </a:r>
              <a:endParaRPr kumimoji="1" lang="ja-JP" altLang="en-US" sz="3200" b="1" dirty="0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2616816" y="3085220"/>
              <a:ext cx="432048" cy="216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2616816" y="3436433"/>
              <a:ext cx="432048" cy="216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2743948" y="4665680"/>
              <a:ext cx="432048" cy="216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3061779" y="5104696"/>
              <a:ext cx="432048" cy="21602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左矢印 69"/>
            <p:cNvSpPr/>
            <p:nvPr/>
          </p:nvSpPr>
          <p:spPr>
            <a:xfrm>
              <a:off x="6645830" y="3921442"/>
              <a:ext cx="720080" cy="432048"/>
            </a:xfrm>
            <a:prstGeom prst="lef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4162691" y="2332620"/>
              <a:ext cx="1584176" cy="74330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 smtClean="0">
                  <a:solidFill>
                    <a:srgbClr val="003300"/>
                  </a:solidFill>
                </a:rPr>
                <a:t>細胞</a:t>
              </a:r>
              <a:endParaRPr kumimoji="1" lang="ja-JP" altLang="en-US" sz="3200" b="1" dirty="0">
                <a:solidFill>
                  <a:srgbClr val="003300"/>
                </a:solidFill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7066449" y="1241351"/>
              <a:ext cx="889927" cy="184386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rgbClr val="C00000"/>
                  </a:solidFill>
                </a:rPr>
                <a:t>心臓</a:t>
              </a:r>
              <a:endParaRPr lang="en-US" altLang="ja-JP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C00000"/>
                  </a:solidFill>
                </a:rPr>
                <a:t>↓</a:t>
              </a:r>
              <a:endParaRPr lang="en-US" altLang="ja-JP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C00000"/>
                  </a:solidFill>
                </a:rPr>
                <a:t>大動脈</a:t>
              </a:r>
              <a:endParaRPr lang="en-US" altLang="ja-JP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C00000"/>
                  </a:solidFill>
                </a:rPr>
                <a:t>↓</a:t>
              </a:r>
              <a:endParaRPr lang="en-US" altLang="ja-JP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C00000"/>
                  </a:solidFill>
                </a:rPr>
                <a:t>細動脈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2298985" y="1241351"/>
              <a:ext cx="953493" cy="175606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rgbClr val="000066"/>
                  </a:solidFill>
                </a:rPr>
                <a:t>心臓</a:t>
              </a:r>
              <a:endParaRPr lang="en-US" altLang="ja-JP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000066"/>
                  </a:solidFill>
                </a:rPr>
                <a:t>↑</a:t>
              </a:r>
              <a:endParaRPr lang="en-US" altLang="ja-JP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000066"/>
                  </a:solidFill>
                </a:rPr>
                <a:t>大静脈</a:t>
              </a:r>
              <a:endParaRPr lang="en-US" altLang="ja-JP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000066"/>
                  </a:solidFill>
                </a:rPr>
                <a:t>↑</a:t>
              </a:r>
              <a:endParaRPr lang="en-US" altLang="ja-JP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000066"/>
                  </a:solidFill>
                </a:rPr>
                <a:t>細静脈</a:t>
              </a:r>
              <a:endParaRPr kumimoji="1" lang="ja-JP" alt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3506743" y="3419709"/>
              <a:ext cx="1525589" cy="137744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C00000"/>
                  </a:solidFill>
                </a:rPr>
                <a:t>二酸化炭素</a:t>
              </a:r>
              <a:endParaRPr kumimoji="1" lang="en-US" altLang="ja-JP" b="1" dirty="0" smtClean="0">
                <a:solidFill>
                  <a:srgbClr val="C00000"/>
                </a:solidFill>
              </a:endParaRPr>
            </a:p>
            <a:p>
              <a:pPr algn="ctr"/>
              <a:endParaRPr kumimoji="1" lang="en-US" altLang="ja-JP" sz="8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b="1" dirty="0" smtClean="0">
                  <a:solidFill>
                    <a:srgbClr val="C00000"/>
                  </a:solidFill>
                </a:rPr>
                <a:t>水（代謝水）</a:t>
              </a:r>
              <a:endParaRPr lang="en-US" altLang="ja-JP" b="1" dirty="0" smtClean="0">
                <a:solidFill>
                  <a:srgbClr val="C00000"/>
                </a:solidFill>
              </a:endParaRPr>
            </a:p>
            <a:p>
              <a:pPr algn="ctr"/>
              <a:endParaRPr lang="en-US" altLang="ja-JP" sz="8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kumimoji="1" lang="ja-JP" altLang="en-US" b="1" dirty="0" smtClean="0">
                  <a:solidFill>
                    <a:srgbClr val="C00000"/>
                  </a:solidFill>
                </a:rPr>
                <a:t>老廃物</a:t>
              </a:r>
              <a:endParaRPr kumimoji="1" lang="ja-JP" alt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72" name="左矢印 71"/>
            <p:cNvSpPr/>
            <p:nvPr/>
          </p:nvSpPr>
          <p:spPr>
            <a:xfrm>
              <a:off x="2807515" y="3875450"/>
              <a:ext cx="648072" cy="432048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横巻き 24"/>
          <p:cNvSpPr/>
          <p:nvPr/>
        </p:nvSpPr>
        <p:spPr>
          <a:xfrm>
            <a:off x="251520" y="0"/>
            <a:ext cx="864096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Ｎｏ．３３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血液と細胞との物質交換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26" name="図 25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800" y="5085184"/>
            <a:ext cx="2045944" cy="1512168"/>
          </a:xfrm>
          <a:prstGeom prst="rect">
            <a:avLst/>
          </a:prstGeom>
        </p:spPr>
      </p:pic>
      <p:sp>
        <p:nvSpPr>
          <p:cNvPr id="27" name="四角形吹き出し 26"/>
          <p:cNvSpPr/>
          <p:nvPr/>
        </p:nvSpPr>
        <p:spPr>
          <a:xfrm>
            <a:off x="2051720" y="5301208"/>
            <a:ext cx="6840760" cy="122413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●心臓から出た血液が動脈を経て毛細血管で、酸素と栄養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  を細胞に運びます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●細胞から排出された二酸化炭素、水と老廃物が静脈を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  経て心臓に運ばれます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2015-03-26T00:27:19Z</dcterms:modified>
</cp:coreProperties>
</file>