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66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8"/>
          <p:cNvGrpSpPr/>
          <p:nvPr/>
        </p:nvGrpSpPr>
        <p:grpSpPr>
          <a:xfrm>
            <a:off x="251520" y="980728"/>
            <a:ext cx="7416824" cy="4464496"/>
            <a:chOff x="970188" y="1196752"/>
            <a:chExt cx="7271396" cy="5112568"/>
          </a:xfrm>
        </p:grpSpPr>
        <p:sp>
          <p:nvSpPr>
            <p:cNvPr id="13" name="円/楕円 12"/>
            <p:cNvSpPr/>
            <p:nvPr/>
          </p:nvSpPr>
          <p:spPr>
            <a:xfrm>
              <a:off x="2123728" y="2204864"/>
              <a:ext cx="4968552" cy="3312368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3158666" y="3917958"/>
              <a:ext cx="100811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000066"/>
                  </a:solidFill>
                </a:rPr>
                <a:t>酸素</a:t>
              </a:r>
              <a:endParaRPr kumimoji="1" lang="ja-JP" alt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276549" y="3093350"/>
              <a:ext cx="1224136" cy="63413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二酸化</a:t>
              </a:r>
              <a:endParaRPr kumimoji="1"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炭素</a:t>
              </a:r>
              <a:endParaRPr kumimoji="1" lang="ja-JP" alt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6" name="フローチャート: 処理 15"/>
            <p:cNvSpPr/>
            <p:nvPr/>
          </p:nvSpPr>
          <p:spPr>
            <a:xfrm>
              <a:off x="3923928" y="1484784"/>
              <a:ext cx="1296144" cy="1872208"/>
            </a:xfrm>
            <a:prstGeom prst="flowChartProcess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3707904" y="2276872"/>
              <a:ext cx="1728192" cy="11521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rgbClr val="301702"/>
                  </a:solidFill>
                </a:rPr>
                <a:t>肺胞</a:t>
              </a:r>
              <a:endParaRPr kumimoji="1" lang="en-US" altLang="ja-JP" sz="3200" b="1" dirty="0" smtClean="0">
                <a:solidFill>
                  <a:srgbClr val="301702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000066"/>
                  </a:solidFill>
                </a:rPr>
                <a:t>酸素の補充</a:t>
              </a:r>
              <a:endParaRPr kumimoji="1" lang="ja-JP" alt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28" name="曲折矢印 27"/>
            <p:cNvSpPr/>
            <p:nvPr/>
          </p:nvSpPr>
          <p:spPr>
            <a:xfrm>
              <a:off x="1252572" y="1856438"/>
              <a:ext cx="3456384" cy="4104456"/>
            </a:xfrm>
            <a:prstGeom prst="bent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曲折矢印 28"/>
            <p:cNvSpPr/>
            <p:nvPr/>
          </p:nvSpPr>
          <p:spPr>
            <a:xfrm>
              <a:off x="4067944" y="2564904"/>
              <a:ext cx="3600400" cy="3744416"/>
            </a:xfrm>
            <a:prstGeom prst="bentArrow">
              <a:avLst/>
            </a:prstGeom>
            <a:solidFill>
              <a:srgbClr val="F73A35"/>
            </a:solidFill>
            <a:ln>
              <a:solidFill>
                <a:srgbClr val="F73A35"/>
              </a:solidFill>
            </a:ln>
            <a:scene3d>
              <a:camera prst="orthographicFront">
                <a:rot lat="0" lon="0" rev="10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6688470" y="1196752"/>
              <a:ext cx="1152128" cy="14610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心臓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↓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肺動脈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↓</a:t>
              </a:r>
              <a:endParaRPr kumimoji="1" lang="ja-JP" alt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35" name="下矢印 34"/>
            <p:cNvSpPr/>
            <p:nvPr/>
          </p:nvSpPr>
          <p:spPr>
            <a:xfrm>
              <a:off x="4572000" y="1268760"/>
              <a:ext cx="576064" cy="936104"/>
            </a:xfrm>
            <a:prstGeom prst="downArrow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0066"/>
                  </a:solidFill>
                </a:rPr>
                <a:t>吸気</a:t>
              </a:r>
              <a:endParaRPr kumimoji="1" lang="ja-JP" alt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1331640" y="1196752"/>
              <a:ext cx="1152128" cy="14018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rgbClr val="000066"/>
                  </a:solidFill>
                </a:rPr>
                <a:t>心臓</a:t>
              </a:r>
              <a:endParaRPr lang="en-US" altLang="ja-JP" sz="1600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000066"/>
                  </a:solidFill>
                </a:rPr>
                <a:t>↑</a:t>
              </a:r>
              <a:endParaRPr lang="en-US" altLang="ja-JP" sz="1600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000066"/>
                  </a:solidFill>
                </a:rPr>
                <a:t>肺静脈</a:t>
              </a:r>
              <a:endParaRPr lang="en-US" altLang="ja-JP" sz="1600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rgbClr val="000066"/>
                  </a:solidFill>
                </a:rPr>
                <a:t>↑</a:t>
              </a:r>
              <a:endParaRPr kumimoji="1" lang="ja-JP" alt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38" name="上矢印 37"/>
            <p:cNvSpPr/>
            <p:nvPr/>
          </p:nvSpPr>
          <p:spPr>
            <a:xfrm>
              <a:off x="3923928" y="1196752"/>
              <a:ext cx="576064" cy="936104"/>
            </a:xfrm>
            <a:prstGeom prst="upArrow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0066"/>
                  </a:solidFill>
                </a:rPr>
                <a:t>呼気</a:t>
              </a:r>
              <a:endParaRPr kumimoji="1" lang="ja-JP" alt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7452320" y="3010889"/>
              <a:ext cx="789264" cy="301039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酸素の少な</a:t>
              </a:r>
              <a:endParaRPr kumimoji="1"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い赤血球</a:t>
              </a:r>
              <a:endParaRPr kumimoji="1" lang="ja-JP" alt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970188" y="3010889"/>
              <a:ext cx="776557" cy="315441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000066"/>
                  </a:solidFill>
                </a:rPr>
                <a:t>酸素の多い赤血球</a:t>
              </a:r>
              <a:endParaRPr kumimoji="1" lang="ja-JP" alt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5220072" y="3835497"/>
              <a:ext cx="1224136" cy="67362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二酸化</a:t>
              </a:r>
              <a:endParaRPr kumimoji="1"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炭素</a:t>
              </a:r>
              <a:endParaRPr kumimoji="1" lang="ja-JP" alt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2946878" y="3175811"/>
              <a:ext cx="100811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000066"/>
                  </a:solidFill>
                </a:rPr>
                <a:t>酸素</a:t>
              </a:r>
              <a:endParaRPr kumimoji="1" lang="ja-JP" alt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7020272" y="3284984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6732240" y="4797152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円/楕円 46"/>
            <p:cNvSpPr/>
            <p:nvPr/>
          </p:nvSpPr>
          <p:spPr>
            <a:xfrm>
              <a:off x="6948264" y="4149080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6948264" y="3717032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5364088" y="5085184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6156176" y="5013176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6948264" y="2780928"/>
              <a:ext cx="432048" cy="216024"/>
            </a:xfrm>
            <a:prstGeom prst="ellipse">
              <a:avLst/>
            </a:prstGeom>
            <a:solidFill>
              <a:srgbClr val="BA1626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1 つの角を丸めた四角形 51"/>
            <p:cNvSpPr/>
            <p:nvPr/>
          </p:nvSpPr>
          <p:spPr>
            <a:xfrm>
              <a:off x="3347864" y="5085184"/>
              <a:ext cx="1944216" cy="576064"/>
            </a:xfrm>
            <a:prstGeom prst="round1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rgbClr val="FF0000"/>
                  </a:solidFill>
                  <a:latin typeface="+mn-ea"/>
                </a:rPr>
                <a:t>毛細血管</a:t>
              </a:r>
              <a:endParaRPr kumimoji="1" lang="ja-JP" altLang="en-US" sz="3200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1691680" y="2852936"/>
              <a:ext cx="432048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1763688" y="3356992"/>
              <a:ext cx="432048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1763688" y="3789040"/>
              <a:ext cx="432048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1835696" y="4149080"/>
              <a:ext cx="432048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円/楕円 65"/>
            <p:cNvSpPr/>
            <p:nvPr/>
          </p:nvSpPr>
          <p:spPr>
            <a:xfrm>
              <a:off x="1907704" y="4509120"/>
              <a:ext cx="432048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円/楕円 66"/>
            <p:cNvSpPr/>
            <p:nvPr/>
          </p:nvSpPr>
          <p:spPr>
            <a:xfrm>
              <a:off x="2195736" y="4797152"/>
              <a:ext cx="432048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2699792" y="5013176"/>
              <a:ext cx="432048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BA16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左矢印 68"/>
            <p:cNvSpPr/>
            <p:nvPr/>
          </p:nvSpPr>
          <p:spPr>
            <a:xfrm flipV="1">
              <a:off x="6516216" y="3356991"/>
              <a:ext cx="384043" cy="148661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左矢印 69"/>
            <p:cNvSpPr/>
            <p:nvPr/>
          </p:nvSpPr>
          <p:spPr>
            <a:xfrm>
              <a:off x="2593898" y="3423193"/>
              <a:ext cx="289444" cy="117727"/>
            </a:xfrm>
            <a:prstGeom prst="lef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左矢印 70"/>
            <p:cNvSpPr/>
            <p:nvPr/>
          </p:nvSpPr>
          <p:spPr>
            <a:xfrm>
              <a:off x="2664494" y="4165340"/>
              <a:ext cx="360040" cy="117727"/>
            </a:xfrm>
            <a:prstGeom prst="lef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左矢印 71"/>
            <p:cNvSpPr/>
            <p:nvPr/>
          </p:nvSpPr>
          <p:spPr>
            <a:xfrm>
              <a:off x="6476682" y="4082879"/>
              <a:ext cx="360040" cy="117727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4" name="横巻き 43"/>
          <p:cNvSpPr/>
          <p:nvPr/>
        </p:nvSpPr>
        <p:spPr>
          <a:xfrm>
            <a:off x="251520" y="0"/>
            <a:ext cx="864096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Ｎｏ．３１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空気と血液とのガス交換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53" name="図 52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800" y="5517232"/>
            <a:ext cx="1469880" cy="1080120"/>
          </a:xfrm>
          <a:prstGeom prst="rect">
            <a:avLst/>
          </a:prstGeom>
        </p:spPr>
      </p:pic>
      <p:sp>
        <p:nvSpPr>
          <p:cNvPr id="54" name="四角形吹き出し 53"/>
          <p:cNvSpPr/>
          <p:nvPr/>
        </p:nvSpPr>
        <p:spPr>
          <a:xfrm>
            <a:off x="1547664" y="5517232"/>
            <a:ext cx="7344816" cy="1080120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●吸気が血液に酸素を補充し、肺静脈を経て心臓に運ばれます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●心臓から肺動脈を経て運ばれた二酸化炭素が呼気で外に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  排出されます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2015-03-26T00:27:47Z</dcterms:modified>
</cp:coreProperties>
</file>