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3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 smtClean="0"/>
              <a:t>Copyright(C)2015-satoutomoo,All rights reserved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97EC-55B3-4C94-A91C-7CF8238EA0B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9295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右矢印 9"/>
          <p:cNvSpPr/>
          <p:nvPr/>
        </p:nvSpPr>
        <p:spPr>
          <a:xfrm>
            <a:off x="4427984" y="1196752"/>
            <a:ext cx="2520280" cy="309634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エネルギー</a:t>
            </a:r>
            <a:endParaRPr kumimoji="1" lang="en-US" altLang="ja-JP" sz="20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生産工場</a:t>
            </a:r>
            <a:endParaRPr kumimoji="1" lang="en-US" altLang="ja-JP" sz="20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endParaRPr kumimoji="1" lang="en-US" altLang="ja-JP" sz="20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不完全燃焼</a:t>
            </a:r>
            <a:endParaRPr kumimoji="1" lang="ja-JP" altLang="en-US" sz="20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79512" y="1124744"/>
            <a:ext cx="4032448" cy="100811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 dirty="0" smtClean="0">
                <a:solidFill>
                  <a:schemeClr val="tx1"/>
                </a:solidFill>
                <a:latin typeface="+mn-ea"/>
              </a:rPr>
              <a:t>①</a:t>
            </a:r>
            <a:r>
              <a:rPr lang="ja-JP" altLang="en-US" sz="28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生活習慣要因</a:t>
            </a:r>
            <a:endParaRPr lang="en-US" altLang="ja-JP" sz="28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　　喫煙・ストレス・不健康な食生活</a:t>
            </a:r>
            <a:endParaRPr lang="en-US" altLang="ja-JP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ja-JP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　　肥満・過労・運動不足　            </a:t>
            </a:r>
            <a:r>
              <a:rPr lang="ja-JP" altLang="en-US" sz="1400" b="1" dirty="0" smtClean="0">
                <a:solidFill>
                  <a:srgbClr val="C00000"/>
                </a:solidFill>
                <a:latin typeface="+mn-ea"/>
              </a:rPr>
              <a:t>など</a:t>
            </a:r>
            <a:endParaRPr kumimoji="1" lang="ja-JP" altLang="en-US" sz="1400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79512" y="2276872"/>
            <a:ext cx="4032448" cy="100811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 dirty="0" smtClean="0">
                <a:solidFill>
                  <a:schemeClr val="tx1"/>
                </a:solidFill>
                <a:latin typeface="+mn-ea"/>
              </a:rPr>
              <a:t>②</a:t>
            </a:r>
            <a:r>
              <a:rPr lang="ja-JP" altLang="en-US" sz="28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外部環境要因</a:t>
            </a:r>
            <a:endParaRPr lang="en-US" altLang="ja-JP" sz="28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b="1" dirty="0" smtClean="0">
                <a:solidFill>
                  <a:srgbClr val="C00000"/>
                </a:solidFill>
                <a:latin typeface="+mn-ea"/>
              </a:rPr>
              <a:t>　　病原菌・環境汚染物質・紫外線</a:t>
            </a:r>
            <a:endParaRPr lang="en-US" altLang="ja-JP" b="1" dirty="0" smtClean="0">
              <a:solidFill>
                <a:srgbClr val="C00000"/>
              </a:solidFill>
              <a:latin typeface="+mn-ea"/>
            </a:endParaRPr>
          </a:p>
          <a:p>
            <a:r>
              <a:rPr lang="ja-JP" altLang="en-US" b="1" dirty="0" smtClean="0">
                <a:solidFill>
                  <a:srgbClr val="C00000"/>
                </a:solidFill>
                <a:latin typeface="+mn-ea"/>
              </a:rPr>
              <a:t>　　放射線・食品添加物・化学薬品　</a:t>
            </a:r>
            <a:r>
              <a:rPr lang="ja-JP" altLang="en-US" sz="1400" b="1" dirty="0" smtClean="0">
                <a:solidFill>
                  <a:srgbClr val="C00000"/>
                </a:solidFill>
                <a:latin typeface="+mn-ea"/>
              </a:rPr>
              <a:t>など</a:t>
            </a:r>
            <a:endParaRPr lang="ja-JP" altLang="en-US" sz="1400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79512" y="3429000"/>
            <a:ext cx="4032448" cy="100811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 dirty="0" smtClean="0">
                <a:solidFill>
                  <a:schemeClr val="tx1"/>
                </a:solidFill>
                <a:latin typeface="+mn-ea"/>
              </a:rPr>
              <a:t>③</a:t>
            </a:r>
            <a:r>
              <a:rPr lang="ja-JP" altLang="en-US" sz="28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遺伝子要因</a:t>
            </a:r>
            <a:endParaRPr lang="en-US" altLang="ja-JP" sz="28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b="1" dirty="0" smtClean="0">
                <a:solidFill>
                  <a:srgbClr val="C00000"/>
                </a:solidFill>
                <a:latin typeface="+mn-ea"/>
              </a:rPr>
              <a:t>　　遺伝子異常</a:t>
            </a:r>
            <a:endParaRPr lang="en-US" altLang="ja-JP" b="1" dirty="0" smtClean="0">
              <a:solidFill>
                <a:srgbClr val="C00000"/>
              </a:solidFill>
              <a:latin typeface="+mn-ea"/>
            </a:endParaRPr>
          </a:p>
          <a:p>
            <a:r>
              <a:rPr lang="ja-JP" altLang="en-US" b="1" dirty="0" smtClean="0">
                <a:solidFill>
                  <a:srgbClr val="C00000"/>
                </a:solidFill>
                <a:latin typeface="+mn-ea"/>
              </a:rPr>
              <a:t>     （上の世代からの伝達、突然変異）</a:t>
            </a:r>
            <a:endParaRPr lang="ja-JP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51" name="星 32 50"/>
          <p:cNvSpPr/>
          <p:nvPr/>
        </p:nvSpPr>
        <p:spPr>
          <a:xfrm>
            <a:off x="7020272" y="1052736"/>
            <a:ext cx="1872208" cy="3600400"/>
          </a:xfrm>
          <a:prstGeom prst="star32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活性酸素</a:t>
            </a:r>
            <a:endParaRPr kumimoji="1" lang="en-US" altLang="ja-JP" sz="24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多量発生</a:t>
            </a:r>
            <a:endParaRPr kumimoji="1" lang="ja-JP" altLang="en-US" sz="24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9" name="横巻き 18"/>
          <p:cNvSpPr/>
          <p:nvPr/>
        </p:nvSpPr>
        <p:spPr>
          <a:xfrm>
            <a:off x="251520" y="0"/>
            <a:ext cx="8712968" cy="980728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 smtClean="0">
                <a:latin typeface="+mn-ea"/>
              </a:rPr>
              <a:t>Ｎｏ．３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健康をそこなうしくみ</a:t>
            </a:r>
            <a:r>
              <a:rPr lang="ja-JP" altLang="en-US" sz="4000" dirty="0" smtClean="0">
                <a:latin typeface="+mn-ea"/>
              </a:rPr>
              <a:t>（</a:t>
            </a:r>
            <a:r>
              <a:rPr lang="en-US" altLang="ja-JP" sz="4000" dirty="0" smtClean="0">
                <a:latin typeface="+mn-ea"/>
              </a:rPr>
              <a:t>Ⅰ</a:t>
            </a:r>
            <a:r>
              <a:rPr lang="ja-JP" altLang="en-US" sz="4000" dirty="0" smtClean="0">
                <a:latin typeface="+mn-ea"/>
              </a:rPr>
              <a:t>）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25" name="図 24" descr="AW2X0046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25144"/>
            <a:ext cx="2952328" cy="1897358"/>
          </a:xfrm>
          <a:prstGeom prst="rect">
            <a:avLst/>
          </a:prstGeom>
        </p:spPr>
      </p:pic>
      <p:sp>
        <p:nvSpPr>
          <p:cNvPr id="27" name="四角形吹き出し 26"/>
          <p:cNvSpPr/>
          <p:nvPr/>
        </p:nvSpPr>
        <p:spPr>
          <a:xfrm>
            <a:off x="3275856" y="4653136"/>
            <a:ext cx="5616624" cy="1800200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●生活習慣、外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部環境、遺伝子の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３大要因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　　が健康に悪影響を与えます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●さまざまな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要因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によりエネルギー生産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工場で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不完全燃焼がおこり、多量の活性酸素が発生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en-US" altLang="ja-JP" sz="2000" b="1" dirty="0" smtClean="0">
                <a:solidFill>
                  <a:schemeClr val="tx1"/>
                </a:solidFill>
              </a:rPr>
              <a:t>     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します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2</cp:revision>
  <dcterms:created xsi:type="dcterms:W3CDTF">2015-03-08T00:29:36Z</dcterms:created>
  <dcterms:modified xsi:type="dcterms:W3CDTF">2015-03-08T05:44:54Z</dcterms:modified>
</cp:coreProperties>
</file>