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37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0"/>
          <p:cNvGrpSpPr/>
          <p:nvPr/>
        </p:nvGrpSpPr>
        <p:grpSpPr>
          <a:xfrm>
            <a:off x="467544" y="1340768"/>
            <a:ext cx="8424936" cy="3816424"/>
            <a:chOff x="323528" y="980728"/>
            <a:chExt cx="8424936" cy="5616624"/>
          </a:xfrm>
        </p:grpSpPr>
        <p:pic>
          <p:nvPicPr>
            <p:cNvPr id="1026" name="Picture 2" descr="E:\イラスト\13メディカルイラスト1\A313_069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25964" y="1124744"/>
              <a:ext cx="3522500" cy="5004022"/>
            </a:xfrm>
            <a:prstGeom prst="rect">
              <a:avLst/>
            </a:prstGeom>
            <a:noFill/>
          </p:spPr>
        </p:pic>
        <p:sp>
          <p:nvSpPr>
            <p:cNvPr id="5" name="右矢印 4"/>
            <p:cNvSpPr/>
            <p:nvPr/>
          </p:nvSpPr>
          <p:spPr>
            <a:xfrm>
              <a:off x="1835696" y="2040468"/>
              <a:ext cx="3456384" cy="2108611"/>
            </a:xfrm>
            <a:prstGeom prst="rightArrow">
              <a:avLst/>
            </a:prstGeom>
            <a:solidFill>
              <a:schemeClr val="bg1"/>
            </a:solidFill>
            <a:ln w="5715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   酸素（２１％）Ｏ</a:t>
              </a:r>
              <a:r>
                <a:rPr kumimoji="1" lang="en-US" altLang="ja-JP" b="1" dirty="0" smtClean="0">
                  <a:solidFill>
                    <a:srgbClr val="000066"/>
                  </a:solidFill>
                </a:rPr>
                <a:t>2</a:t>
              </a:r>
              <a:endParaRPr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003300"/>
                  </a:solidFill>
                </a:rPr>
                <a:t>窒素（７９％）Ｎ</a:t>
              </a:r>
              <a:endParaRPr kumimoji="1" lang="ja-JP" alt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467544" y="2252416"/>
              <a:ext cx="1368152" cy="1483637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吸気</a:t>
              </a:r>
              <a:endParaRPr kumimoji="1" lang="ja-JP" altLang="en-US" sz="28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3563888" y="4477871"/>
              <a:ext cx="1368152" cy="1483637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呼気</a:t>
              </a:r>
              <a:endParaRPr kumimoji="1" lang="ja-JP" altLang="en-US" sz="28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8" name="左矢印 7"/>
            <p:cNvSpPr/>
            <p:nvPr/>
          </p:nvSpPr>
          <p:spPr>
            <a:xfrm>
              <a:off x="323528" y="3948001"/>
              <a:ext cx="3240360" cy="2649351"/>
            </a:xfrm>
            <a:prstGeom prst="leftArrow">
              <a:avLst/>
            </a:prstGeom>
            <a:solidFill>
              <a:schemeClr val="bg1"/>
            </a:solidFill>
            <a:ln w="5715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b="1" dirty="0" smtClean="0">
                  <a:solidFill>
                    <a:srgbClr val="000066"/>
                  </a:solidFill>
                </a:rPr>
                <a:t>　酸素（１６％）Ｏ</a:t>
              </a:r>
              <a:r>
                <a:rPr kumimoji="1" lang="en-US" altLang="ja-JP" b="1" dirty="0" smtClean="0">
                  <a:solidFill>
                    <a:srgbClr val="000066"/>
                  </a:solidFill>
                </a:rPr>
                <a:t>2</a:t>
              </a:r>
            </a:p>
            <a:p>
              <a:r>
                <a:rPr lang="ja-JP" altLang="en-US" b="1" dirty="0" smtClean="0">
                  <a:solidFill>
                    <a:srgbClr val="FF0000"/>
                  </a:solidFill>
                </a:rPr>
                <a:t>  二酸化炭素（４％）ＣＯ</a:t>
              </a:r>
              <a:r>
                <a:rPr lang="en-US" altLang="ja-JP" b="1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kumimoji="1" lang="ja-JP" altLang="en-US" b="1" dirty="0" smtClean="0">
                  <a:solidFill>
                    <a:srgbClr val="000066"/>
                  </a:solidFill>
                </a:rPr>
                <a:t>　</a:t>
              </a:r>
              <a:r>
                <a:rPr kumimoji="1" lang="ja-JP" altLang="en-US" b="1" dirty="0" smtClean="0">
                  <a:solidFill>
                    <a:srgbClr val="003300"/>
                  </a:solidFill>
                </a:rPr>
                <a:t>窒素（７９％）Ｎ</a:t>
              </a:r>
              <a:endParaRPr kumimoji="1" lang="ja-JP" alt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10" name="フローチャート : 順次アクセス記憶 9"/>
            <p:cNvSpPr/>
            <p:nvPr/>
          </p:nvSpPr>
          <p:spPr>
            <a:xfrm>
              <a:off x="467544" y="980728"/>
              <a:ext cx="5256584" cy="864096"/>
            </a:xfrm>
            <a:prstGeom prst="flowChartMagneticTap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rgbClr val="0033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呼</a:t>
              </a:r>
              <a:r>
                <a:rPr kumimoji="1" lang="ja-JP" altLang="en-US" sz="4000" dirty="0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吸</a:t>
              </a:r>
              <a:endParaRPr kumimoji="1" lang="ja-JP" altLang="en-US" sz="4000" dirty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sp>
        <p:nvSpPr>
          <p:cNvPr id="12" name="横巻き 11"/>
          <p:cNvSpPr/>
          <p:nvPr/>
        </p:nvSpPr>
        <p:spPr>
          <a:xfrm>
            <a:off x="251520" y="0"/>
            <a:ext cx="8640960" cy="1052736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Ｎｏ．２９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　　空気の流れ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3" name="図 12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301208"/>
            <a:ext cx="1872208" cy="1224136"/>
          </a:xfrm>
          <a:prstGeom prst="rect">
            <a:avLst/>
          </a:prstGeom>
        </p:spPr>
      </p:pic>
      <p:sp>
        <p:nvSpPr>
          <p:cNvPr id="14" name="四角形吹き出し 13"/>
          <p:cNvSpPr/>
          <p:nvPr/>
        </p:nvSpPr>
        <p:spPr>
          <a:xfrm>
            <a:off x="1979712" y="4869160"/>
            <a:ext cx="6984776" cy="172819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●空気の流れを良くするかなめがスムーズな呼吸です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●呼吸の成分は、吸った空気が酸素と窒素、はいた空気が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酸素、窒素と二酸化炭素です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●窒素は体内で利用されないため、呼吸に占める割合は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ともに７９％と変わりません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2015-03-26T00:28:17Z</dcterms:modified>
</cp:coreProperties>
</file>