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152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0"/>
          <p:cNvGrpSpPr/>
          <p:nvPr/>
        </p:nvGrpSpPr>
        <p:grpSpPr>
          <a:xfrm>
            <a:off x="251520" y="1124744"/>
            <a:ext cx="8568952" cy="3744416"/>
            <a:chOff x="251520" y="2060848"/>
            <a:chExt cx="8712968" cy="4464496"/>
          </a:xfrm>
        </p:grpSpPr>
        <p:sp>
          <p:nvSpPr>
            <p:cNvPr id="3" name="正方形/長方形 2"/>
            <p:cNvSpPr/>
            <p:nvPr/>
          </p:nvSpPr>
          <p:spPr>
            <a:xfrm>
              <a:off x="683568" y="2060848"/>
              <a:ext cx="5616624" cy="576064"/>
            </a:xfrm>
            <a:prstGeom prst="rect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/>
                <a:t>体内酵素</a:t>
              </a:r>
              <a:endParaRPr kumimoji="1" lang="ja-JP" altLang="en-US" sz="2400" b="1" dirty="0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683568" y="2708920"/>
              <a:ext cx="1512168" cy="720080"/>
            </a:xfrm>
            <a:prstGeom prst="rect">
              <a:avLst/>
            </a:prstGeom>
            <a:solidFill>
              <a:srgbClr val="000066"/>
            </a:solidFill>
            <a:ln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>
                  <a:solidFill>
                    <a:schemeClr val="bg1"/>
                  </a:solidFill>
                </a:rPr>
                <a:t>代謝酵素</a:t>
              </a:r>
              <a:endParaRPr kumimoji="1" lang="ja-JP" alt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2267744" y="2708920"/>
              <a:ext cx="4032448" cy="720080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en-US" altLang="ja-JP" sz="24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sz="2400" b="1" dirty="0" smtClean="0">
                  <a:solidFill>
                    <a:schemeClr val="bg1"/>
                  </a:solidFill>
                </a:rPr>
                <a:t>消化酵素</a:t>
              </a:r>
              <a:endParaRPr kumimoji="1" lang="en-US" altLang="ja-JP" sz="2400" b="1" dirty="0" smtClean="0">
                <a:solidFill>
                  <a:schemeClr val="bg1"/>
                </a:solidFill>
              </a:endParaRPr>
            </a:p>
            <a:p>
              <a:pPr algn="ctr"/>
              <a:endParaRPr kumimoji="1" lang="ja-JP" alt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755576" y="4365104"/>
              <a:ext cx="4032448" cy="648072"/>
            </a:xfrm>
            <a:prstGeom prst="rect">
              <a:avLst/>
            </a:prstGeom>
            <a:solidFill>
              <a:srgbClr val="000066"/>
            </a:solidFill>
            <a:ln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</a:rPr>
                <a:t>代謝</a:t>
              </a:r>
              <a:r>
                <a:rPr kumimoji="1" lang="ja-JP" altLang="en-US" sz="2400" b="1" dirty="0" smtClean="0">
                  <a:solidFill>
                    <a:schemeClr val="bg1"/>
                  </a:solidFill>
                </a:rPr>
                <a:t>酵素</a:t>
              </a:r>
              <a:endParaRPr kumimoji="1" lang="ja-JP" alt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788024" y="4365104"/>
              <a:ext cx="1512168" cy="648072"/>
            </a:xfrm>
            <a:prstGeom prst="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b="1" dirty="0" smtClean="0">
                  <a:solidFill>
                    <a:schemeClr val="bg1"/>
                  </a:solidFill>
                </a:rPr>
                <a:t>消化</a:t>
              </a:r>
              <a:r>
                <a:rPr kumimoji="1" lang="ja-JP" altLang="en-US" sz="2400" b="1" dirty="0" smtClean="0">
                  <a:solidFill>
                    <a:schemeClr val="bg1"/>
                  </a:solidFill>
                </a:rPr>
                <a:t>酵素</a:t>
              </a:r>
              <a:endParaRPr kumimoji="1" lang="ja-JP" alt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6372200" y="2060848"/>
              <a:ext cx="2088232" cy="29523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altLang="ja-JP" sz="2400" b="1" dirty="0" smtClean="0"/>
            </a:p>
            <a:p>
              <a:pPr algn="ctr"/>
              <a:r>
                <a:rPr lang="ja-JP" altLang="en-US" sz="2400" b="1" dirty="0" smtClean="0"/>
                <a:t>外部</a:t>
              </a:r>
              <a:r>
                <a:rPr kumimoji="1" lang="ja-JP" altLang="en-US" sz="2400" b="1" dirty="0" smtClean="0"/>
                <a:t>酵素</a:t>
              </a:r>
              <a:endParaRPr kumimoji="1" lang="en-US" altLang="ja-JP" sz="2400" b="1" dirty="0" smtClean="0"/>
            </a:p>
            <a:p>
              <a:pPr algn="ctr"/>
              <a:endParaRPr lang="en-US" altLang="ja-JP" sz="2400" b="1" dirty="0" smtClean="0"/>
            </a:p>
            <a:p>
              <a:pPr algn="ctr"/>
              <a:endParaRPr kumimoji="1" lang="en-US" altLang="ja-JP" sz="2400" b="1" dirty="0" smtClean="0"/>
            </a:p>
            <a:p>
              <a:pPr algn="ctr"/>
              <a:endParaRPr lang="en-US" altLang="ja-JP" sz="2400" b="1" dirty="0" smtClean="0"/>
            </a:p>
            <a:p>
              <a:pPr algn="ctr"/>
              <a:endParaRPr kumimoji="1" lang="en-US" altLang="ja-JP" sz="2400" b="1" dirty="0" smtClean="0"/>
            </a:p>
            <a:p>
              <a:pPr algn="ctr"/>
              <a:endParaRPr lang="en-US" altLang="ja-JP" sz="2400" b="1" dirty="0" smtClean="0"/>
            </a:p>
            <a:p>
              <a:pPr algn="ctr"/>
              <a:endParaRPr kumimoji="1" lang="ja-JP" altLang="en-US" sz="2400" b="1" dirty="0"/>
            </a:p>
          </p:txBody>
        </p:sp>
        <p:sp>
          <p:nvSpPr>
            <p:cNvPr id="10" name="下矢印 9"/>
            <p:cNvSpPr/>
            <p:nvPr/>
          </p:nvSpPr>
          <p:spPr>
            <a:xfrm>
              <a:off x="827584" y="3520395"/>
              <a:ext cx="1080120" cy="772701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000066"/>
                  </a:solidFill>
                </a:rPr>
                <a:t>増加</a:t>
              </a:r>
              <a:endParaRPr kumimoji="1" lang="ja-JP" alt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4" name="下矢印 13"/>
            <p:cNvSpPr/>
            <p:nvPr/>
          </p:nvSpPr>
          <p:spPr>
            <a:xfrm>
              <a:off x="1043608" y="5157192"/>
              <a:ext cx="576064" cy="504056"/>
            </a:xfrm>
            <a:prstGeom prst="downArrow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sz="2000" b="1" dirty="0">
                <a:solidFill>
                  <a:srgbClr val="000066"/>
                </a:solidFill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251520" y="5733256"/>
              <a:ext cx="3528392" cy="792088"/>
            </a:xfrm>
            <a:prstGeom prst="roundRect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生命活動力の強化</a:t>
              </a:r>
              <a:endParaRPr kumimoji="1" lang="ja-JP" altLang="en-US" sz="28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6" name="右矢印 15"/>
            <p:cNvSpPr/>
            <p:nvPr/>
          </p:nvSpPr>
          <p:spPr>
            <a:xfrm>
              <a:off x="3851920" y="5877272"/>
              <a:ext cx="576064" cy="576064"/>
            </a:xfrm>
            <a:prstGeom prst="righ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4499992" y="5733256"/>
              <a:ext cx="4464496" cy="792088"/>
            </a:xfrm>
            <a:prstGeom prst="roundRect">
              <a:avLst/>
            </a:prstGeom>
            <a:solidFill>
              <a:srgbClr val="C00000"/>
            </a:solidFill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健康長寿を強力サポート</a:t>
              </a:r>
              <a:endParaRPr kumimoji="1" lang="ja-JP" altLang="en-US" sz="28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444208" y="2708920"/>
              <a:ext cx="1944216" cy="2232248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 smtClean="0">
                  <a:solidFill>
                    <a:schemeClr val="bg1"/>
                  </a:solidFill>
                </a:rPr>
                <a:t>食物酵素</a:t>
              </a:r>
              <a:endParaRPr kumimoji="1" lang="ja-JP" altLang="en-US" sz="32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下矢印 18"/>
            <p:cNvSpPr/>
            <p:nvPr/>
          </p:nvSpPr>
          <p:spPr>
            <a:xfrm>
              <a:off x="5004048" y="3573016"/>
              <a:ext cx="1008112" cy="720080"/>
            </a:xfrm>
            <a:prstGeom prst="downArrow">
              <a:avLst/>
            </a:prstGeom>
            <a:solidFill>
              <a:schemeClr val="bg1"/>
            </a:solidFill>
            <a:ln w="28575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003300"/>
                  </a:solidFill>
                </a:rPr>
                <a:t>減少</a:t>
              </a:r>
              <a:endParaRPr kumimoji="1" lang="ja-JP" altLang="en-US" b="1" dirty="0">
                <a:solidFill>
                  <a:srgbClr val="003300"/>
                </a:solidFill>
              </a:endParaRPr>
            </a:p>
          </p:txBody>
        </p:sp>
      </p:grpSp>
      <p:sp>
        <p:nvSpPr>
          <p:cNvPr id="22" name="横巻き 21"/>
          <p:cNvSpPr/>
          <p:nvPr/>
        </p:nvSpPr>
        <p:spPr>
          <a:xfrm>
            <a:off x="251520" y="0"/>
            <a:ext cx="8640960" cy="10611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Ｎｏ．２８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食物酵素と酵素バランス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23" name="図 22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301208"/>
            <a:ext cx="2448272" cy="1348678"/>
          </a:xfrm>
          <a:prstGeom prst="rect">
            <a:avLst/>
          </a:prstGeom>
        </p:spPr>
      </p:pic>
      <p:sp>
        <p:nvSpPr>
          <p:cNvPr id="24" name="四角形吹き出し 23"/>
          <p:cNvSpPr/>
          <p:nvPr/>
        </p:nvSpPr>
        <p:spPr>
          <a:xfrm>
            <a:off x="2267744" y="5013176"/>
            <a:ext cx="6696744" cy="158417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●体内酵素の生産量は増えず、老化とともに減少します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●食物酵素を多くとれば消化酵素をサポートし、消化酵素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が少なくてすむため、代謝酵素が増えます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●代謝酵素が増えれば生命活動が強化され、健康長寿を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強力にサポートします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57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2015-03-26T00:28:35Z</dcterms:modified>
</cp:coreProperties>
</file>