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752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片側の 2 つの角を丸めた四角形 3"/>
          <p:cNvSpPr/>
          <p:nvPr/>
        </p:nvSpPr>
        <p:spPr>
          <a:xfrm>
            <a:off x="323528" y="2276872"/>
            <a:ext cx="2808312" cy="1656184"/>
          </a:xfrm>
          <a:prstGeom prst="round2Same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11560" y="3212976"/>
            <a:ext cx="936104" cy="1611560"/>
          </a:xfrm>
          <a:prstGeom prst="round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979712" y="3356992"/>
            <a:ext cx="936104" cy="1440160"/>
          </a:xfrm>
          <a:prstGeom prst="round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251520" y="1412776"/>
            <a:ext cx="899592" cy="792088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000066"/>
                </a:solidFill>
              </a:rPr>
              <a:t>食物酵素</a:t>
            </a:r>
            <a:endParaRPr kumimoji="1" lang="ja-JP" altLang="en-US" sz="1600" b="1" dirty="0">
              <a:solidFill>
                <a:srgbClr val="000066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1763688" y="2420888"/>
            <a:ext cx="1152128" cy="108012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rgbClr val="C00000"/>
                </a:solidFill>
              </a:rPr>
              <a:t>代謝</a:t>
            </a:r>
            <a:endParaRPr lang="en-US" altLang="ja-JP" sz="1600" b="1" dirty="0" smtClean="0">
              <a:solidFill>
                <a:srgbClr val="C00000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rgbClr val="C00000"/>
                </a:solidFill>
              </a:rPr>
              <a:t>酵素</a:t>
            </a:r>
            <a:endParaRPr kumimoji="1" lang="ja-JP" altLang="en-US" sz="1600" b="1" dirty="0">
              <a:solidFill>
                <a:srgbClr val="C00000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467544" y="2420888"/>
            <a:ext cx="1152128" cy="108012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003300"/>
                </a:solidFill>
              </a:rPr>
              <a:t>消化</a:t>
            </a:r>
            <a:endParaRPr kumimoji="1" lang="en-US" altLang="ja-JP" sz="1600" b="1" dirty="0" smtClean="0">
              <a:solidFill>
                <a:srgbClr val="003300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rgbClr val="003300"/>
                </a:solidFill>
              </a:rPr>
              <a:t>酵素</a:t>
            </a:r>
            <a:endParaRPr kumimoji="1" lang="ja-JP" altLang="en-US" sz="1600" b="1" dirty="0">
              <a:solidFill>
                <a:srgbClr val="003300"/>
              </a:solidFill>
            </a:endParaRPr>
          </a:p>
        </p:txBody>
      </p:sp>
      <p:sp>
        <p:nvSpPr>
          <p:cNvPr id="30" name="スマイル 29"/>
          <p:cNvSpPr/>
          <p:nvPr/>
        </p:nvSpPr>
        <p:spPr>
          <a:xfrm>
            <a:off x="1187624" y="1484784"/>
            <a:ext cx="1080120" cy="864096"/>
          </a:xfrm>
          <a:prstGeom prst="smileyFace">
            <a:avLst/>
          </a:prstGeom>
          <a:solidFill>
            <a:srgbClr val="FF6600"/>
          </a:solidFill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275856" y="2564904"/>
            <a:ext cx="5616624" cy="9361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②消化酵素（体内酵素）</a:t>
            </a:r>
            <a:endParaRPr lang="en-US" altLang="ja-JP" sz="2400" dirty="0" smtClean="0">
              <a:solidFill>
                <a:srgbClr val="0033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消化器官内で分泌され、食べ物を消化・吸収する</a:t>
            </a:r>
            <a:endParaRPr kumimoji="1" lang="en-US" altLang="ja-JP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275856" y="1484784"/>
            <a:ext cx="5616624" cy="9361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①代謝</a:t>
            </a:r>
            <a:r>
              <a:rPr kumimoji="1" lang="ja-JP" altLang="en-US" sz="24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酵素（体内酵素）</a:t>
            </a:r>
            <a:endParaRPr lang="en-US" altLang="ja-JP" sz="2400" dirty="0" smtClean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  <a:latin typeface="+mn-ea"/>
              </a:rPr>
              <a:t>全ての生命活動に働き、</a:t>
            </a:r>
            <a:r>
              <a:rPr kumimoji="1" lang="ja-JP" altLang="en-US" b="1" dirty="0" smtClean="0">
                <a:solidFill>
                  <a:srgbClr val="C00000"/>
                </a:solidFill>
                <a:latin typeface="+mn-ea"/>
              </a:rPr>
              <a:t>体を作り・守る</a:t>
            </a:r>
            <a:endParaRPr kumimoji="1" lang="ja-JP" altLang="en-US" sz="20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275856" y="3645024"/>
            <a:ext cx="5616624" cy="115212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2400" dirty="0" smtClean="0">
              <a:solidFill>
                <a:srgbClr val="0033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400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③食物</a:t>
            </a:r>
            <a:r>
              <a:rPr kumimoji="1" lang="ja-JP" altLang="en-US" sz="2400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酵素（外部酵素）</a:t>
            </a:r>
            <a:endParaRPr lang="en-US" altLang="ja-JP" sz="2400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　生の野菜、果物、魚などに豊富に含まれ、食物自体</a:t>
            </a:r>
            <a:endParaRPr lang="en-US" altLang="ja-JP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を消化する</a:t>
            </a:r>
            <a:endParaRPr kumimoji="1" lang="en-US" altLang="ja-JP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kumimoji="1" lang="ja-JP" altLang="en-US" b="1" dirty="0"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51520" y="908720"/>
            <a:ext cx="8496944" cy="432048"/>
          </a:xfrm>
          <a:prstGeom prst="rect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消化・吸収・代謝</a:t>
            </a:r>
            <a:r>
              <a:rPr lang="ja-JP" altLang="en-US" sz="24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など全て</a:t>
            </a:r>
            <a:r>
              <a:rPr kumimoji="1" lang="ja-JP" altLang="en-US" sz="2400" dirty="0" smtClean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の生命活動に必要な化学反応を進める</a:t>
            </a:r>
            <a:endParaRPr kumimoji="1" lang="en-US" altLang="ja-JP" sz="2400" dirty="0" smtClean="0">
              <a:solidFill>
                <a:srgbClr val="C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5" name="横巻き 14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Ｎｏ．２７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　酵素の働きと種類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8" name="図 17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301208"/>
            <a:ext cx="2448272" cy="1348678"/>
          </a:xfrm>
          <a:prstGeom prst="rect">
            <a:avLst/>
          </a:prstGeom>
        </p:spPr>
      </p:pic>
      <p:sp>
        <p:nvSpPr>
          <p:cNvPr id="19" name="四角形吹き出し 18"/>
          <p:cNvSpPr/>
          <p:nvPr/>
        </p:nvSpPr>
        <p:spPr>
          <a:xfrm>
            <a:off x="2267744" y="5013176"/>
            <a:ext cx="6696744" cy="158417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●酵素はすべての生命活動に必要な化学反応を進める物質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    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で、生きていくために必要不可欠です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●熱に弱く４８～６０度以上で機能を失います。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最適温度は人の体温に近い３６～４０度程度です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101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2015-03-26T00:28:51Z</dcterms:modified>
</cp:coreProperties>
</file>