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58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kumimoji="1" lang="en-US" altLang="ja-JP" smtClean="0"/>
              <a:t>Copyright(C)2015-satoutomoo,All rights reserved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97EC-55B3-4C94-A91C-7CF8238EA0B7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375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36"/>
          <p:cNvGrpSpPr/>
          <p:nvPr/>
        </p:nvGrpSpPr>
        <p:grpSpPr>
          <a:xfrm>
            <a:off x="251520" y="908720"/>
            <a:ext cx="8892480" cy="3528392"/>
            <a:chOff x="179512" y="1628800"/>
            <a:chExt cx="9154582" cy="5145574"/>
          </a:xfrm>
        </p:grpSpPr>
        <p:pic>
          <p:nvPicPr>
            <p:cNvPr id="1026" name="Picture 2" descr="E:\イラスト\13メディカルイラスト1\A313_096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480596" y="1844824"/>
              <a:ext cx="2853498" cy="4680520"/>
            </a:xfrm>
            <a:prstGeom prst="rect">
              <a:avLst/>
            </a:prstGeom>
            <a:noFill/>
          </p:spPr>
        </p:pic>
        <p:sp>
          <p:nvSpPr>
            <p:cNvPr id="4" name="円/楕円 3"/>
            <p:cNvSpPr/>
            <p:nvPr/>
          </p:nvSpPr>
          <p:spPr>
            <a:xfrm>
              <a:off x="7444292" y="4335767"/>
              <a:ext cx="360040" cy="360040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</a:rPr>
                <a:t>６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円/楕円 4"/>
            <p:cNvSpPr/>
            <p:nvPr/>
          </p:nvSpPr>
          <p:spPr>
            <a:xfrm>
              <a:off x="7666683" y="5829267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５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" name="円/楕円 5"/>
            <p:cNvSpPr/>
            <p:nvPr/>
          </p:nvSpPr>
          <p:spPr>
            <a:xfrm>
              <a:off x="8037335" y="5455892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４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7" name="円/楕円 6"/>
            <p:cNvSpPr/>
            <p:nvPr/>
          </p:nvSpPr>
          <p:spPr>
            <a:xfrm>
              <a:off x="7666683" y="5175861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３</a:t>
              </a:r>
              <a:endParaRPr kumimoji="1" lang="en-US" altLang="ja-JP" b="1" dirty="0" smtClean="0">
                <a:solidFill>
                  <a:schemeClr val="bg1"/>
                </a:solidFill>
              </a:endParaRPr>
            </a:p>
            <a:p>
              <a:pPr algn="ctr"/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7889074" y="4429111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２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7296031" y="2375550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１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3" name="円/楕円 12"/>
            <p:cNvSpPr/>
            <p:nvPr/>
          </p:nvSpPr>
          <p:spPr>
            <a:xfrm>
              <a:off x="467544" y="1700808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１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角丸四角形 15"/>
            <p:cNvSpPr/>
            <p:nvPr/>
          </p:nvSpPr>
          <p:spPr>
            <a:xfrm>
              <a:off x="971600" y="1628800"/>
              <a:ext cx="1368152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rgbClr val="003300"/>
                  </a:solidFill>
                </a:rPr>
                <a:t>口</a:t>
              </a:r>
              <a:endParaRPr kumimoji="1" lang="en-US" altLang="ja-JP" sz="1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噛み砕く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467544" y="2420888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２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971600" y="3068960"/>
              <a:ext cx="1368152" cy="8640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rgbClr val="003300"/>
                  </a:solidFill>
                </a:rPr>
                <a:t>小腸</a:t>
              </a:r>
              <a:endParaRPr kumimoji="1" lang="en-US" altLang="ja-JP" sz="1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栄養素の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消化・吸収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19" name="角丸四角形 18"/>
            <p:cNvSpPr/>
            <p:nvPr/>
          </p:nvSpPr>
          <p:spPr>
            <a:xfrm>
              <a:off x="971600" y="2348880"/>
              <a:ext cx="1368152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rgbClr val="003300"/>
                  </a:solidFill>
                </a:rPr>
                <a:t>胃</a:t>
              </a:r>
              <a:endParaRPr kumimoji="1" lang="en-US" altLang="ja-JP" sz="1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粥状にする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0" name="角丸四角形 19"/>
            <p:cNvSpPr/>
            <p:nvPr/>
          </p:nvSpPr>
          <p:spPr>
            <a:xfrm>
              <a:off x="899592" y="4005064"/>
              <a:ext cx="1440160" cy="93610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rgbClr val="003300"/>
                  </a:solidFill>
                </a:rPr>
                <a:t>大腸</a:t>
              </a:r>
              <a:endParaRPr kumimoji="1" lang="en-US" altLang="ja-JP" sz="1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水分の吸収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便の形成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971600" y="5085184"/>
              <a:ext cx="1368152" cy="5760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rgbClr val="003300"/>
                  </a:solidFill>
                </a:rPr>
                <a:t>肛門</a:t>
              </a:r>
              <a:endParaRPr kumimoji="1" lang="en-US" altLang="ja-JP" sz="1400" b="1" dirty="0" smtClean="0">
                <a:solidFill>
                  <a:srgbClr val="003300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便の排泄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2" name="円/楕円 21"/>
            <p:cNvSpPr/>
            <p:nvPr/>
          </p:nvSpPr>
          <p:spPr>
            <a:xfrm>
              <a:off x="467544" y="3212976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３</a:t>
              </a:r>
              <a:endParaRPr kumimoji="1" lang="en-US" altLang="ja-JP" b="1" dirty="0" smtClean="0">
                <a:solidFill>
                  <a:schemeClr val="bg1"/>
                </a:solidFill>
              </a:endParaRPr>
            </a:p>
            <a:p>
              <a:pPr algn="ctr"/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467544" y="4149080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４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67544" y="5085184"/>
              <a:ext cx="360040" cy="360040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</a:rPr>
                <a:t>５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円/楕円 24"/>
            <p:cNvSpPr/>
            <p:nvPr/>
          </p:nvSpPr>
          <p:spPr>
            <a:xfrm>
              <a:off x="467544" y="5877272"/>
              <a:ext cx="360040" cy="360040"/>
            </a:xfrm>
            <a:prstGeom prst="ellipse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b="1" dirty="0" smtClean="0">
                  <a:solidFill>
                    <a:schemeClr val="bg1"/>
                  </a:solidFill>
                </a:rPr>
                <a:t>６</a:t>
              </a:r>
              <a:endParaRPr kumimoji="1" lang="ja-JP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>
              <a:off x="971600" y="5805264"/>
              <a:ext cx="1368152" cy="969110"/>
            </a:xfrm>
            <a:prstGeom prst="roundRect">
              <a:avLst/>
            </a:prstGeom>
            <a:solidFill>
              <a:schemeClr val="bg1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dirty="0" smtClean="0">
                  <a:solidFill>
                    <a:srgbClr val="000066"/>
                  </a:solidFill>
                </a:rPr>
                <a:t>肝臓</a:t>
              </a:r>
              <a:endParaRPr kumimoji="1" lang="en-US" altLang="ja-JP" sz="1400" b="1" dirty="0" smtClean="0">
                <a:solidFill>
                  <a:srgbClr val="000066"/>
                </a:solidFill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</a:rPr>
                <a:t>栄養素の</a:t>
              </a:r>
              <a:endParaRPr kumimoji="1" lang="en-US" altLang="ja-JP" sz="1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</a:rPr>
                <a:t>分解・合成</a:t>
              </a:r>
              <a:endParaRPr kumimoji="1" lang="ja-JP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>
              <a:off x="2477555" y="1628800"/>
              <a:ext cx="4003042" cy="1512168"/>
            </a:xfrm>
            <a:prstGeom prst="round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en-US" altLang="ja-JP" sz="2400" b="1" dirty="0" smtClean="0">
                <a:latin typeface="+mn-ea"/>
              </a:endParaRPr>
            </a:p>
            <a:p>
              <a:pPr algn="ctr"/>
              <a:r>
                <a:rPr kumimoji="1"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消化</a:t>
              </a:r>
              <a:endParaRPr kumimoji="1"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b="1" dirty="0" smtClean="0">
                  <a:latin typeface="+mn-ea"/>
                </a:rPr>
                <a:t>食物を</a:t>
              </a:r>
              <a:r>
                <a:rPr lang="ja-JP" altLang="en-US" b="1" dirty="0" smtClean="0">
                  <a:solidFill>
                    <a:schemeClr val="bg1"/>
                  </a:solidFill>
                  <a:latin typeface="+mn-ea"/>
                </a:rPr>
                <a:t>消化酵素</a:t>
              </a:r>
              <a:r>
                <a:rPr lang="ja-JP" altLang="en-US" b="1" dirty="0" smtClean="0">
                  <a:latin typeface="+mn-ea"/>
                </a:rPr>
                <a:t>により体内で利用しやすい形に分解する</a:t>
              </a:r>
              <a:endParaRPr kumimoji="1" lang="en-US" altLang="ja-JP" b="1" dirty="0" smtClean="0">
                <a:latin typeface="+mn-ea"/>
              </a:endParaRPr>
            </a:p>
            <a:p>
              <a:pPr algn="ctr"/>
              <a:endParaRPr kumimoji="1" lang="ja-JP" altLang="en-US" sz="2000" b="1" dirty="0">
                <a:latin typeface="+mn-ea"/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2477555" y="3203976"/>
              <a:ext cx="4003042" cy="1617180"/>
            </a:xfrm>
            <a:prstGeom prst="roundRect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ja-JP" sz="2400" b="1" dirty="0" smtClean="0">
                <a:latin typeface="+mn-ea"/>
              </a:endParaRPr>
            </a:p>
            <a:p>
              <a:pPr algn="ctr"/>
              <a:r>
                <a:rPr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吸収</a:t>
              </a:r>
              <a:endParaRPr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b="1" dirty="0" smtClean="0">
                  <a:latin typeface="+mn-ea"/>
                </a:rPr>
                <a:t>消化された食物の栄養素を</a:t>
              </a:r>
              <a:r>
                <a:rPr lang="ja-JP" altLang="en-US" b="1" dirty="0" smtClean="0">
                  <a:solidFill>
                    <a:schemeClr val="bg1"/>
                  </a:solidFill>
                  <a:latin typeface="+mn-ea"/>
                </a:rPr>
                <a:t>消化酵素</a:t>
              </a:r>
              <a:r>
                <a:rPr lang="ja-JP" altLang="en-US" b="1" dirty="0" smtClean="0">
                  <a:latin typeface="+mn-ea"/>
                </a:rPr>
                <a:t>により血液にとりこむ</a:t>
              </a:r>
              <a:endParaRPr lang="en-US" altLang="ja-JP" b="1" dirty="0" smtClean="0">
                <a:latin typeface="+mn-ea"/>
              </a:endParaRPr>
            </a:p>
            <a:p>
              <a:pPr algn="ctr"/>
              <a:endParaRPr kumimoji="1" lang="ja-JP" altLang="en-US" sz="2000" b="1" dirty="0">
                <a:latin typeface="+mn-ea"/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>
              <a:off x="2483768" y="4884163"/>
              <a:ext cx="3996828" cy="1890211"/>
            </a:xfrm>
            <a:prstGeom prst="roundRect">
              <a:avLst/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代謝</a:t>
              </a:r>
              <a:endParaRPr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r>
                <a:rPr lang="ja-JP" altLang="en-US" b="1" dirty="0" smtClean="0">
                  <a:latin typeface="+mn-ea"/>
                </a:rPr>
                <a:t>吸収された栄養素から</a:t>
              </a:r>
              <a:r>
                <a:rPr lang="ja-JP" altLang="en-US" b="1" dirty="0" smtClean="0">
                  <a:solidFill>
                    <a:schemeClr val="bg1"/>
                  </a:solidFill>
                  <a:latin typeface="+mn-ea"/>
                </a:rPr>
                <a:t>代謝酵素</a:t>
              </a:r>
              <a:endParaRPr lang="en-US" altLang="ja-JP" b="1" dirty="0" smtClean="0">
                <a:solidFill>
                  <a:schemeClr val="bg1"/>
                </a:solidFill>
                <a:latin typeface="+mn-ea"/>
              </a:endParaRPr>
            </a:p>
            <a:p>
              <a:r>
                <a:rPr lang="ja-JP" altLang="en-US" b="1" dirty="0" smtClean="0">
                  <a:latin typeface="+mn-ea"/>
                </a:rPr>
                <a:t>によりエネルギーや体に必要な物質を生成する</a:t>
              </a:r>
              <a:endParaRPr kumimoji="1" lang="ja-JP" altLang="en-US" b="1" dirty="0">
                <a:latin typeface="+mn-ea"/>
              </a:endParaRPr>
            </a:p>
          </p:txBody>
        </p:sp>
        <p:cxnSp>
          <p:nvCxnSpPr>
            <p:cNvPr id="32" name="直線矢印コネクタ 31"/>
            <p:cNvCxnSpPr>
              <a:stCxn id="13" idx="4"/>
              <a:endCxn id="17" idx="0"/>
            </p:cNvCxnSpPr>
            <p:nvPr/>
          </p:nvCxnSpPr>
          <p:spPr>
            <a:xfrm>
              <a:off x="647564" y="2060848"/>
              <a:ext cx="0" cy="360040"/>
            </a:xfrm>
            <a:prstGeom prst="straightConnector1">
              <a:avLst/>
            </a:prstGeom>
            <a:ln w="38100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>
              <a:stCxn id="17" idx="4"/>
              <a:endCxn id="22" idx="0"/>
            </p:cNvCxnSpPr>
            <p:nvPr/>
          </p:nvCxnSpPr>
          <p:spPr>
            <a:xfrm>
              <a:off x="647564" y="2780928"/>
              <a:ext cx="0" cy="432048"/>
            </a:xfrm>
            <a:prstGeom prst="straightConnector1">
              <a:avLst/>
            </a:prstGeom>
            <a:ln w="38100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stCxn id="22" idx="4"/>
              <a:endCxn id="23" idx="0"/>
            </p:cNvCxnSpPr>
            <p:nvPr/>
          </p:nvCxnSpPr>
          <p:spPr>
            <a:xfrm>
              <a:off x="647564" y="3573016"/>
              <a:ext cx="0" cy="576064"/>
            </a:xfrm>
            <a:prstGeom prst="straightConnector1">
              <a:avLst/>
            </a:prstGeom>
            <a:ln w="38100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矢印コネクタ 35"/>
            <p:cNvCxnSpPr>
              <a:stCxn id="23" idx="4"/>
              <a:endCxn id="24" idx="0"/>
            </p:cNvCxnSpPr>
            <p:nvPr/>
          </p:nvCxnSpPr>
          <p:spPr>
            <a:xfrm>
              <a:off x="647564" y="4509120"/>
              <a:ext cx="0" cy="576064"/>
            </a:xfrm>
            <a:prstGeom prst="straightConnector1">
              <a:avLst/>
            </a:prstGeom>
            <a:ln w="38100">
              <a:solidFill>
                <a:srgbClr val="0033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右カーブ矢印 46"/>
            <p:cNvSpPr/>
            <p:nvPr/>
          </p:nvSpPr>
          <p:spPr>
            <a:xfrm>
              <a:off x="179512" y="3429000"/>
              <a:ext cx="288032" cy="2592288"/>
            </a:xfrm>
            <a:prstGeom prst="curvedRightArrow">
              <a:avLst>
                <a:gd name="adj1" fmla="val 25000"/>
                <a:gd name="adj2" fmla="val 50000"/>
                <a:gd name="adj3" fmla="val 64115"/>
              </a:avLst>
            </a:prstGeom>
            <a:solidFill>
              <a:srgbClr val="000066"/>
            </a:solidFill>
            <a:ln>
              <a:solidFill>
                <a:srgbClr val="00006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38" name="横巻き 37"/>
          <p:cNvSpPr/>
          <p:nvPr/>
        </p:nvSpPr>
        <p:spPr>
          <a:xfrm>
            <a:off x="323528" y="0"/>
            <a:ext cx="8389440" cy="908720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Ｎｏ．２６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　食べ物の流れ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31" name="図 30" descr="AW2X0046_0.t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229200"/>
            <a:ext cx="2016224" cy="1276670"/>
          </a:xfrm>
          <a:prstGeom prst="rect">
            <a:avLst/>
          </a:prstGeom>
        </p:spPr>
      </p:pic>
      <p:sp>
        <p:nvSpPr>
          <p:cNvPr id="33" name="四角形吹き出し 32"/>
          <p:cNvSpPr/>
          <p:nvPr/>
        </p:nvSpPr>
        <p:spPr>
          <a:xfrm>
            <a:off x="2123728" y="4509120"/>
            <a:ext cx="6840760" cy="2088232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●食べ物がスムーズに流れる過程で「消化」「吸収」「代謝」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 により、エネルギーが作り出されます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●肝臓は「代謝」「解毒」「貯蔵」「胆汁生産」の４つの働きを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するため「人体の化学工場」と呼ばれています。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再生能力が高く、７０％削除しても元に戻る強い臓器です。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  ３０％以上の細胞が脂肪化する脂肪肝は要注意です。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113</Words>
  <Application>Microsoft Office PowerPoint</Application>
  <PresentationFormat>画面に合わせる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8</cp:revision>
  <dcterms:created xsi:type="dcterms:W3CDTF">2015-03-08T00:29:36Z</dcterms:created>
  <dcterms:modified xsi:type="dcterms:W3CDTF">2015-03-26T00:29:06Z</dcterms:modified>
</cp:coreProperties>
</file>