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07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44"/>
          <p:cNvGrpSpPr/>
          <p:nvPr/>
        </p:nvGrpSpPr>
        <p:grpSpPr>
          <a:xfrm>
            <a:off x="251520" y="908720"/>
            <a:ext cx="8542151" cy="3672408"/>
            <a:chOff x="179512" y="548680"/>
            <a:chExt cx="8793927" cy="6120680"/>
          </a:xfrm>
        </p:grpSpPr>
        <p:pic>
          <p:nvPicPr>
            <p:cNvPr id="1026" name="Picture 2" descr="E:\イラスト\13メディカルイラスト1\A313_05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7624" y="548680"/>
              <a:ext cx="2592288" cy="2664296"/>
            </a:xfrm>
            <a:prstGeom prst="rect">
              <a:avLst/>
            </a:prstGeom>
            <a:noFill/>
          </p:spPr>
        </p:pic>
        <p:sp>
          <p:nvSpPr>
            <p:cNvPr id="8" name="星 8 7"/>
            <p:cNvSpPr/>
            <p:nvPr/>
          </p:nvSpPr>
          <p:spPr>
            <a:xfrm>
              <a:off x="6876256" y="1700808"/>
              <a:ext cx="1584176" cy="1224136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</a:rPr>
                <a:t>マスト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細胞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pic>
          <p:nvPicPr>
            <p:cNvPr id="4" name="Picture 2" descr="E:\イラスト\13メディカルイラスト1\A313_05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4005064"/>
              <a:ext cx="2592288" cy="2664296"/>
            </a:xfrm>
            <a:prstGeom prst="rect">
              <a:avLst/>
            </a:prstGeom>
            <a:noFill/>
          </p:spPr>
        </p:pic>
        <p:sp>
          <p:nvSpPr>
            <p:cNvPr id="5" name="爆発 2 4"/>
            <p:cNvSpPr/>
            <p:nvPr/>
          </p:nvSpPr>
          <p:spPr>
            <a:xfrm>
              <a:off x="179512" y="1050375"/>
              <a:ext cx="792088" cy="1298506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rgbClr val="0A0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A0C00"/>
                  </a:solidFill>
                </a:rPr>
                <a:t>花粉</a:t>
              </a:r>
              <a:endParaRPr kumimoji="1" lang="ja-JP" altLang="en-US" sz="1600" b="1" dirty="0">
                <a:solidFill>
                  <a:srgbClr val="0A0C00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6156176" y="548680"/>
              <a:ext cx="2736304" cy="9361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②リンパ球が</a:t>
              </a:r>
              <a:r>
                <a:rPr kumimoji="1" lang="ja-JP" altLang="en-US" sz="2000" dirty="0" smtClean="0">
                  <a:solidFill>
                    <a:srgbClr val="0033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抗体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を作り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     抗体がマスト細胞に付く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3707904" y="788707"/>
              <a:ext cx="2376264" cy="12001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①リンパ球が花粉を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lang="en-US" altLang="ja-JP" sz="1600" b="1" dirty="0" smtClean="0">
                  <a:solidFill>
                    <a:schemeClr val="tx1"/>
                  </a:solidFill>
                </a:rPr>
                <a:t>    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異物（</a:t>
              </a:r>
              <a:r>
                <a:rPr kumimoji="1" lang="ja-JP" altLang="en-US" sz="20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抗原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）と認識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フローチャート : 組合せ 11"/>
            <p:cNvSpPr/>
            <p:nvPr/>
          </p:nvSpPr>
          <p:spPr>
            <a:xfrm>
              <a:off x="7308304" y="1556792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フローチャート : 組合せ 16"/>
            <p:cNvSpPr/>
            <p:nvPr/>
          </p:nvSpPr>
          <p:spPr>
            <a:xfrm>
              <a:off x="6876256" y="1844824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フローチャート : 組合せ 17"/>
            <p:cNvSpPr/>
            <p:nvPr/>
          </p:nvSpPr>
          <p:spPr>
            <a:xfrm>
              <a:off x="8244408" y="1844824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  <a:scene3d>
              <a:camera prst="orthographicFront">
                <a:rot lat="0" lon="0" rev="191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フローチャート : 組合せ 18"/>
            <p:cNvSpPr/>
            <p:nvPr/>
          </p:nvSpPr>
          <p:spPr>
            <a:xfrm>
              <a:off x="7884368" y="1556792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星 8 20"/>
            <p:cNvSpPr/>
            <p:nvPr/>
          </p:nvSpPr>
          <p:spPr>
            <a:xfrm>
              <a:off x="6948264" y="5373216"/>
              <a:ext cx="1584176" cy="1224136"/>
            </a:xfrm>
            <a:prstGeom prst="star8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</a:rPr>
                <a:t>マスト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細胞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フローチャート : 組合せ 21"/>
            <p:cNvSpPr/>
            <p:nvPr/>
          </p:nvSpPr>
          <p:spPr>
            <a:xfrm>
              <a:off x="8316416" y="5517232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  <a:scene3d>
              <a:camera prst="orthographicFront">
                <a:rot lat="0" lon="0" rev="18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フローチャート : 組合せ 22"/>
            <p:cNvSpPr/>
            <p:nvPr/>
          </p:nvSpPr>
          <p:spPr>
            <a:xfrm>
              <a:off x="6948264" y="5517232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フローチャート : 組合せ 23"/>
            <p:cNvSpPr/>
            <p:nvPr/>
          </p:nvSpPr>
          <p:spPr>
            <a:xfrm>
              <a:off x="7380312" y="5229200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フローチャート : 組合せ 24"/>
            <p:cNvSpPr/>
            <p:nvPr/>
          </p:nvSpPr>
          <p:spPr>
            <a:xfrm>
              <a:off x="7884368" y="5229200"/>
              <a:ext cx="216024" cy="360040"/>
            </a:xfrm>
            <a:prstGeom prst="flowChartMerg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5868144" y="2948947"/>
              <a:ext cx="3096344" cy="131227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solidFill>
                    <a:schemeClr val="tx1"/>
                  </a:solidFill>
                </a:rPr>
                <a:t>③花粉が再び入ると</a:t>
              </a:r>
              <a:r>
                <a:rPr lang="en-US" altLang="ja-JP" sz="1600" b="1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1600" b="1" dirty="0" smtClean="0">
                  <a:solidFill>
                    <a:schemeClr val="tx1"/>
                  </a:solidFill>
                </a:rPr>
                <a:t>抗体と</a:t>
              </a:r>
              <a:endParaRPr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lang="ja-JP" altLang="en-US" sz="1600" b="1" dirty="0" smtClean="0">
                  <a:solidFill>
                    <a:schemeClr val="tx1"/>
                  </a:solidFill>
                </a:rPr>
                <a:t>      反応 し、マ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スト細胞から炎症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lang="en-US" altLang="ja-JP" sz="1600" b="1" dirty="0" smtClean="0">
                  <a:solidFill>
                    <a:schemeClr val="tx1"/>
                  </a:solidFill>
                </a:rPr>
                <a:t>      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を</a:t>
              </a:r>
              <a:r>
                <a:rPr lang="ja-JP" altLang="en-US" sz="1600" b="1" dirty="0" smtClean="0">
                  <a:solidFill>
                    <a:schemeClr val="tx1"/>
                  </a:solidFill>
                </a:rPr>
                <a:t>起こす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ヒスタミンが出る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爆発 2 26"/>
            <p:cNvSpPr/>
            <p:nvPr/>
          </p:nvSpPr>
          <p:spPr>
            <a:xfrm>
              <a:off x="6628857" y="4361563"/>
              <a:ext cx="792088" cy="1108452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rgbClr val="0A0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A0C00"/>
                  </a:solidFill>
                </a:rPr>
                <a:t>花粉</a:t>
              </a:r>
              <a:endParaRPr kumimoji="1" lang="ja-JP" altLang="en-US" sz="1600" b="1" dirty="0">
                <a:solidFill>
                  <a:srgbClr val="0A0C00"/>
                </a:solidFill>
              </a:endParaRPr>
            </a:p>
          </p:txBody>
        </p:sp>
        <p:sp>
          <p:nvSpPr>
            <p:cNvPr id="28" name="爆発 2 27"/>
            <p:cNvSpPr/>
            <p:nvPr/>
          </p:nvSpPr>
          <p:spPr>
            <a:xfrm>
              <a:off x="8037335" y="4361563"/>
              <a:ext cx="936104" cy="1003390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rgbClr val="0A0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A0C00"/>
                  </a:solidFill>
                </a:rPr>
                <a:t>花粉</a:t>
              </a:r>
              <a:endParaRPr kumimoji="1" lang="ja-JP" altLang="en-US" sz="1600" b="1" dirty="0">
                <a:solidFill>
                  <a:srgbClr val="0A0C00"/>
                </a:solidFill>
              </a:endParaRPr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5652120" y="594928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4716016" y="5733256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5292080" y="515719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148064" y="551723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148064" y="5949280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4716016" y="5301208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5580112" y="5517232"/>
              <a:ext cx="216024" cy="21602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4716016" y="6309320"/>
              <a:ext cx="1224136" cy="3600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C00000"/>
                  </a:solidFill>
                </a:rPr>
                <a:t>ヒスタミン</a:t>
              </a:r>
              <a:endParaRPr kumimoji="1" lang="ja-JP" alt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7" name="左矢印 36"/>
            <p:cNvSpPr/>
            <p:nvPr/>
          </p:nvSpPr>
          <p:spPr>
            <a:xfrm>
              <a:off x="6012160" y="5805264"/>
              <a:ext cx="864096" cy="288032"/>
            </a:xfrm>
            <a:prstGeom prst="leftArrow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8" name="左矢印 37"/>
            <p:cNvSpPr/>
            <p:nvPr/>
          </p:nvSpPr>
          <p:spPr>
            <a:xfrm>
              <a:off x="3707904" y="5373216"/>
              <a:ext cx="864096" cy="288032"/>
            </a:xfrm>
            <a:prstGeom prst="leftArrow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scene3d>
              <a:camera prst="orthographicFront">
                <a:rot lat="0" lon="0" rev="19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右矢印 38"/>
            <p:cNvSpPr/>
            <p:nvPr/>
          </p:nvSpPr>
          <p:spPr>
            <a:xfrm>
              <a:off x="899592" y="1628800"/>
              <a:ext cx="504056" cy="144016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scene3d>
              <a:camera prst="orthographicFront">
                <a:rot lat="0" lon="0" rev="1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右矢印 39"/>
            <p:cNvSpPr/>
            <p:nvPr/>
          </p:nvSpPr>
          <p:spPr>
            <a:xfrm>
              <a:off x="971600" y="1844824"/>
              <a:ext cx="432048" cy="144016"/>
            </a:xfrm>
            <a:prstGeom prst="rightArrow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3367119" y="2948947"/>
              <a:ext cx="2376264" cy="151295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600" b="1" dirty="0" smtClean="0">
                  <a:solidFill>
                    <a:schemeClr val="tx1"/>
                  </a:solidFill>
                </a:rPr>
                <a:t>　④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ヒスタミンなどが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lang="en-US" altLang="ja-JP" sz="1600" b="1" dirty="0" smtClean="0">
                  <a:solidFill>
                    <a:schemeClr val="tx1"/>
                  </a:solidFill>
                </a:rPr>
                <a:t>       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神経や血管を刺激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lang="en-US" altLang="ja-JP" sz="1600" b="1" dirty="0" smtClean="0">
                  <a:solidFill>
                    <a:schemeClr val="tx1"/>
                  </a:solidFill>
                </a:rPr>
                <a:t>       </a:t>
              </a:r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し、炎症を起こす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爆発 2 41"/>
            <p:cNvSpPr/>
            <p:nvPr/>
          </p:nvSpPr>
          <p:spPr>
            <a:xfrm>
              <a:off x="2627784" y="4293097"/>
              <a:ext cx="792088" cy="1536170"/>
            </a:xfrm>
            <a:prstGeom prst="irregularSeal2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炎症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253642" y="2948947"/>
              <a:ext cx="1872208" cy="313136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くしゃみ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鼻水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鼻づまり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目のかゆみ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目の充血</a:t>
              </a:r>
              <a:endParaRPr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lang="ja-JP" altLang="en-US" sz="1600" b="1" dirty="0" smtClean="0">
                  <a:solidFill>
                    <a:srgbClr val="C00000"/>
                  </a:solidFill>
                </a:rPr>
                <a:t>涙目</a:t>
              </a:r>
              <a:endParaRPr kumimoji="1" lang="en-US" altLang="ja-JP" sz="1600" b="1" dirty="0" smtClean="0">
                <a:solidFill>
                  <a:srgbClr val="C00000"/>
                </a:solidFill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などを発症</a:t>
              </a:r>
              <a:endParaRPr kumimoji="1" lang="ja-JP" altLang="en-US" sz="16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6" name="横巻き 45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Ｎｏ．２２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花粉症発症のしくみ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47" name="図 46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013176"/>
            <a:ext cx="2520280" cy="1636710"/>
          </a:xfrm>
          <a:prstGeom prst="rect">
            <a:avLst/>
          </a:prstGeom>
        </p:spPr>
      </p:pic>
      <p:sp>
        <p:nvSpPr>
          <p:cNvPr id="48" name="四角形吹き出し 47"/>
          <p:cNvSpPr/>
          <p:nvPr/>
        </p:nvSpPr>
        <p:spPr>
          <a:xfrm>
            <a:off x="2267744" y="4869160"/>
            <a:ext cx="6624736" cy="172819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●花粉症は花粉を防御するために作られた抗体が、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再侵入した花粉に過剰反応し、ヒスタミンが分泌されて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     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炎症を起こすため発症します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●根本的な治療方法として免疫力を高める舌下免疫療法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がありますが、自律神経の働きを良くすることが大切です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85</Words>
  <Application>Microsoft Office PowerPoint</Application>
  <PresentationFormat>画面に合わせる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2015-03-18T00:18:22Z</dcterms:modified>
</cp:coreProperties>
</file>