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270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9"/>
          <p:cNvGrpSpPr/>
          <p:nvPr/>
        </p:nvGrpSpPr>
        <p:grpSpPr>
          <a:xfrm>
            <a:off x="179512" y="1052736"/>
            <a:ext cx="8784976" cy="3816424"/>
            <a:chOff x="179512" y="1052736"/>
            <a:chExt cx="8784976" cy="5184576"/>
          </a:xfrm>
        </p:grpSpPr>
        <p:sp>
          <p:nvSpPr>
            <p:cNvPr id="4" name="円/楕円 3"/>
            <p:cNvSpPr/>
            <p:nvPr/>
          </p:nvSpPr>
          <p:spPr>
            <a:xfrm>
              <a:off x="179512" y="1196752"/>
              <a:ext cx="1872208" cy="129614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dirty="0" smtClean="0">
                  <a:latin typeface="HGS創英角ﾎﾟｯﾌﾟ体" pitchFamily="50" charset="-128"/>
                  <a:ea typeface="HGS創英角ﾎﾟｯﾌﾟ体" pitchFamily="50" charset="-128"/>
                </a:rPr>
                <a:t>交感</a:t>
              </a:r>
              <a:endParaRPr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endParaRPr>
            </a:p>
            <a:p>
              <a:pPr algn="ctr"/>
              <a:r>
                <a:rPr lang="ja-JP" altLang="en-US" sz="2800" dirty="0" smtClean="0">
                  <a:latin typeface="HGS創英角ﾎﾟｯﾌﾟ体" pitchFamily="50" charset="-128"/>
                  <a:ea typeface="HGS創英角ﾎﾟｯﾌﾟ体" pitchFamily="50" charset="-128"/>
                </a:rPr>
                <a:t>神経</a:t>
              </a:r>
              <a:endParaRPr kumimoji="1" lang="ja-JP" altLang="en-US" sz="2800" dirty="0"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  <p:sp>
          <p:nvSpPr>
            <p:cNvPr id="5" name="円/楕円 4"/>
            <p:cNvSpPr/>
            <p:nvPr/>
          </p:nvSpPr>
          <p:spPr>
            <a:xfrm>
              <a:off x="6948264" y="1052736"/>
              <a:ext cx="2016224" cy="1368152"/>
            </a:xfrm>
            <a:prstGeom prst="ellipse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 smtClean="0">
                  <a:solidFill>
                    <a:schemeClr val="bg1"/>
                  </a:solidFill>
                  <a:latin typeface="HGS創英角ﾎﾟｯﾌﾟ体" pitchFamily="50" charset="-128"/>
                  <a:ea typeface="HGS創英角ﾎﾟｯﾌﾟ体" pitchFamily="50" charset="-128"/>
                </a:rPr>
                <a:t>副交感神経</a:t>
              </a:r>
              <a:endParaRPr kumimoji="1" lang="ja-JP" altLang="en-US" sz="2800" dirty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  <p:sp>
          <p:nvSpPr>
            <p:cNvPr id="6" name="左右矢印 5"/>
            <p:cNvSpPr/>
            <p:nvPr/>
          </p:nvSpPr>
          <p:spPr>
            <a:xfrm>
              <a:off x="2123728" y="1052736"/>
              <a:ext cx="4824536" cy="1800200"/>
            </a:xfrm>
            <a:prstGeom prst="leftRightArrow">
              <a:avLst/>
            </a:prstGeom>
            <a:solidFill>
              <a:schemeClr val="bg1"/>
            </a:solidFill>
            <a:ln w="38100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 smtClean="0">
                  <a:solidFill>
                    <a:srgbClr val="000066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バランスをとりながら働く</a:t>
              </a:r>
              <a:endParaRPr kumimoji="1" lang="ja-JP" altLang="en-US" sz="2800" dirty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251520" y="2588907"/>
              <a:ext cx="1944216" cy="352839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32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r>
                <a:rPr lang="ja-JP" altLang="en-US" sz="3200" b="1" dirty="0" smtClean="0">
                  <a:solidFill>
                    <a:srgbClr val="C00000"/>
                  </a:solidFill>
                  <a:latin typeface="+mn-ea"/>
                </a:rPr>
                <a:t>活動</a:t>
              </a:r>
              <a:endParaRPr lang="en-US" altLang="ja-JP" sz="3200" b="1" dirty="0" smtClean="0">
                <a:solidFill>
                  <a:srgbClr val="C00000"/>
                </a:solidFill>
                <a:latin typeface="+mn-ea"/>
              </a:endParaRPr>
            </a:p>
            <a:p>
              <a:r>
                <a:rPr lang="ja-JP" altLang="en-US" sz="3200" b="1" dirty="0" smtClean="0">
                  <a:solidFill>
                    <a:srgbClr val="C00000"/>
                  </a:solidFill>
                  <a:latin typeface="+mn-ea"/>
                </a:rPr>
                <a:t>興奮</a:t>
              </a:r>
              <a:endParaRPr lang="en-US" altLang="ja-JP" sz="3200" b="1" dirty="0" smtClean="0">
                <a:solidFill>
                  <a:srgbClr val="C00000"/>
                </a:solidFill>
                <a:latin typeface="+mn-ea"/>
              </a:endParaRPr>
            </a:p>
            <a:p>
              <a:r>
                <a:rPr lang="ja-JP" altLang="en-US" sz="3200" b="1" dirty="0" smtClean="0">
                  <a:solidFill>
                    <a:srgbClr val="C00000"/>
                  </a:solidFill>
                  <a:latin typeface="+mn-ea"/>
                </a:rPr>
                <a:t>緊張</a:t>
              </a:r>
              <a:endParaRPr lang="en-US" altLang="ja-JP" sz="3200" b="1" dirty="0" smtClean="0">
                <a:solidFill>
                  <a:srgbClr val="C00000"/>
                </a:solidFill>
                <a:latin typeface="+mn-ea"/>
              </a:endParaRPr>
            </a:p>
            <a:p>
              <a:r>
                <a:rPr lang="ja-JP" altLang="en-US" sz="3200" b="1" dirty="0" smtClean="0">
                  <a:solidFill>
                    <a:srgbClr val="C00000"/>
                  </a:solidFill>
                  <a:latin typeface="+mn-ea"/>
                </a:rPr>
                <a:t>ストレス</a:t>
              </a:r>
              <a:endParaRPr lang="en-US" altLang="ja-JP" sz="3200" b="1" dirty="0" smtClean="0">
                <a:solidFill>
                  <a:srgbClr val="C00000"/>
                </a:solidFill>
                <a:latin typeface="+mn-ea"/>
              </a:endParaRPr>
            </a:p>
            <a:p>
              <a:r>
                <a:rPr lang="ja-JP" altLang="en-US" sz="3200" b="1" dirty="0" smtClean="0">
                  <a:solidFill>
                    <a:srgbClr val="C00000"/>
                  </a:solidFill>
                  <a:latin typeface="+mn-ea"/>
                </a:rPr>
                <a:t>昼が中心</a:t>
              </a:r>
              <a:endParaRPr lang="en-US" altLang="ja-JP" sz="3200" b="1" dirty="0" smtClean="0">
                <a:solidFill>
                  <a:srgbClr val="C00000"/>
                </a:solidFill>
                <a:latin typeface="+mn-ea"/>
              </a:endParaRPr>
            </a:p>
            <a:p>
              <a:endParaRPr kumimoji="1" lang="ja-JP" altLang="en-US" sz="32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7020272" y="2492896"/>
              <a:ext cx="1872208" cy="36004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3200" dirty="0" smtClean="0">
                <a:solidFill>
                  <a:srgbClr val="004620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r>
                <a:rPr kumimoji="1" lang="ja-JP" altLang="en-US" sz="3200" b="1" dirty="0" smtClean="0">
                  <a:solidFill>
                    <a:srgbClr val="004620"/>
                  </a:solidFill>
                  <a:latin typeface="+mn-ea"/>
                </a:rPr>
                <a:t>休息</a:t>
              </a:r>
              <a:endParaRPr kumimoji="1" lang="en-US" altLang="ja-JP" sz="3200" b="1" dirty="0" smtClean="0">
                <a:solidFill>
                  <a:srgbClr val="004620"/>
                </a:solidFill>
                <a:latin typeface="+mn-ea"/>
              </a:endParaRPr>
            </a:p>
            <a:p>
              <a:r>
                <a:rPr lang="ja-JP" altLang="en-US" sz="3200" b="1" dirty="0" smtClean="0">
                  <a:solidFill>
                    <a:srgbClr val="004620"/>
                  </a:solidFill>
                  <a:latin typeface="+mn-ea"/>
                </a:rPr>
                <a:t>睡眠</a:t>
              </a:r>
              <a:endParaRPr lang="en-US" altLang="ja-JP" sz="3200" b="1" dirty="0" smtClean="0">
                <a:solidFill>
                  <a:srgbClr val="004620"/>
                </a:solidFill>
                <a:latin typeface="+mn-ea"/>
              </a:endParaRPr>
            </a:p>
            <a:p>
              <a:r>
                <a:rPr lang="ja-JP" altLang="en-US" sz="3200" b="1" dirty="0" smtClean="0">
                  <a:solidFill>
                    <a:srgbClr val="004620"/>
                  </a:solidFill>
                  <a:latin typeface="+mn-ea"/>
                </a:rPr>
                <a:t>修復</a:t>
              </a:r>
              <a:endParaRPr lang="en-US" altLang="ja-JP" sz="3200" b="1" dirty="0" smtClean="0">
                <a:solidFill>
                  <a:srgbClr val="004620"/>
                </a:solidFill>
                <a:latin typeface="+mn-ea"/>
              </a:endParaRPr>
            </a:p>
            <a:p>
              <a:r>
                <a:rPr kumimoji="1" lang="ja-JP" altLang="en-US" sz="3200" b="1" dirty="0" smtClean="0">
                  <a:solidFill>
                    <a:srgbClr val="004620"/>
                  </a:solidFill>
                  <a:latin typeface="+mn-ea"/>
                </a:rPr>
                <a:t>リラックス</a:t>
              </a:r>
              <a:endParaRPr kumimoji="1" lang="en-US" altLang="ja-JP" sz="3200" b="1" dirty="0" smtClean="0">
                <a:solidFill>
                  <a:srgbClr val="004620"/>
                </a:solidFill>
                <a:latin typeface="+mn-ea"/>
              </a:endParaRPr>
            </a:p>
            <a:p>
              <a:r>
                <a:rPr lang="ja-JP" altLang="en-US" sz="3200" b="1" dirty="0" smtClean="0">
                  <a:solidFill>
                    <a:srgbClr val="004620"/>
                  </a:solidFill>
                  <a:latin typeface="+mn-ea"/>
                </a:rPr>
                <a:t>夜が中心</a:t>
              </a:r>
              <a:endParaRPr kumimoji="1" lang="en-US" altLang="ja-JP" sz="3200" b="1" dirty="0" smtClean="0">
                <a:solidFill>
                  <a:srgbClr val="004620"/>
                </a:solidFill>
                <a:latin typeface="+mn-ea"/>
              </a:endParaRPr>
            </a:p>
            <a:p>
              <a:endParaRPr kumimoji="1" lang="ja-JP" altLang="en-US" sz="3200" dirty="0">
                <a:solidFill>
                  <a:srgbClr val="004620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11" name="下矢印 10"/>
            <p:cNvSpPr/>
            <p:nvPr/>
          </p:nvSpPr>
          <p:spPr>
            <a:xfrm>
              <a:off x="2771800" y="2708920"/>
              <a:ext cx="3672408" cy="160817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 smtClean="0">
                  <a:solidFill>
                    <a:schemeClr val="tx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バランスが</a:t>
              </a:r>
              <a:endParaRPr kumimoji="1" lang="en-US" altLang="ja-JP" sz="28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pPr algn="ctr"/>
              <a:r>
                <a:rPr kumimoji="1" lang="ja-JP" altLang="en-US" sz="2800" dirty="0" smtClean="0">
                  <a:solidFill>
                    <a:schemeClr val="tx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崩れる</a:t>
              </a:r>
              <a:endParaRPr kumimoji="1" lang="ja-JP" altLang="en-US" sz="28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12" name="星 32 11"/>
            <p:cNvSpPr/>
            <p:nvPr/>
          </p:nvSpPr>
          <p:spPr>
            <a:xfrm>
              <a:off x="2771800" y="4653136"/>
              <a:ext cx="3528392" cy="1584176"/>
            </a:xfrm>
            <a:prstGeom prst="star32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20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pPr algn="ctr"/>
              <a:r>
                <a:rPr lang="ja-JP" altLang="en-US" sz="3200" dirty="0" smtClean="0">
                  <a:solidFill>
                    <a:schemeClr val="bg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体調不良</a:t>
              </a:r>
              <a:endParaRPr lang="en-US" altLang="ja-JP" sz="32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pPr algn="ctr"/>
              <a:endParaRPr lang="ja-JP" altLang="en-US" sz="2800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</p:grpSp>
      <p:sp>
        <p:nvSpPr>
          <p:cNvPr id="14" name="横巻き 13"/>
          <p:cNvSpPr/>
          <p:nvPr/>
        </p:nvSpPr>
        <p:spPr>
          <a:xfrm>
            <a:off x="323528" y="0"/>
            <a:ext cx="8389440" cy="908720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Ｎｏ．２０</a:t>
            </a:r>
            <a:r>
              <a:rPr lang="ja-JP" altLang="en-US" sz="3200" dirty="0" smtClean="0">
                <a:latin typeface="+mn-ea"/>
              </a:rPr>
              <a:t>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自律神経の働き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15" name="図 14" descr="AW2X0046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157192"/>
            <a:ext cx="2448272" cy="1492694"/>
          </a:xfrm>
          <a:prstGeom prst="rect">
            <a:avLst/>
          </a:prstGeom>
        </p:spPr>
      </p:pic>
      <p:sp>
        <p:nvSpPr>
          <p:cNvPr id="16" name="四角形吹き出し 15"/>
          <p:cNvSpPr/>
          <p:nvPr/>
        </p:nvSpPr>
        <p:spPr>
          <a:xfrm>
            <a:off x="2339752" y="5013176"/>
            <a:ext cx="6624736" cy="1584176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●交感神経、副交感神経はバランスをとりながら働きますが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バランスが崩れると体調不良になります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●働きの違いは５つの相対するキワードでイメージできます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①活動⇔休息　　②興奮⇔睡眠　　③緊張⇔修復　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en-US" altLang="ja-JP" sz="2000" b="1" dirty="0" smtClean="0">
                <a:solidFill>
                  <a:schemeClr val="tx1"/>
                </a:solidFill>
              </a:rPr>
              <a:t>     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④ストレス⇔リラックス　　⑤昼が中心⇔夜が中心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39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HGS創英角ﾎﾟｯﾌﾟ体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6</cp:revision>
  <dcterms:created xsi:type="dcterms:W3CDTF">2015-03-08T00:29:36Z</dcterms:created>
  <dcterms:modified xsi:type="dcterms:W3CDTF">2015-03-18T00:18:34Z</dcterms:modified>
</cp:coreProperties>
</file>