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1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dirty="0" smtClean="0"/>
              <a:t>Copyright(C)2015-satoutomoo,All rights reserved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6A97EC-55B3-4C94-A91C-7CF8238EA0B7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3214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/>
        </p:nvSpPr>
        <p:spPr>
          <a:xfrm>
            <a:off x="467544" y="1052736"/>
            <a:ext cx="8136904" cy="1512168"/>
          </a:xfrm>
          <a:prstGeom prst="roundRect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000" b="1" dirty="0" smtClean="0">
              <a:latin typeface="+mn-ea"/>
            </a:endParaRPr>
          </a:p>
          <a:p>
            <a:pPr algn="ctr"/>
            <a:r>
              <a:rPr lang="ja-JP" altLang="en-US" sz="3200" dirty="0" smtClean="0">
                <a:latin typeface="HGP創英角ﾎﾟｯﾌﾟ体" pitchFamily="50" charset="-128"/>
                <a:ea typeface="HGP創英角ﾎﾟｯﾌﾟ体" pitchFamily="50" charset="-128"/>
              </a:rPr>
              <a:t>ミトコンドリア</a:t>
            </a:r>
            <a:endParaRPr lang="en-US" altLang="ja-JP" sz="32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2800" b="1" dirty="0" smtClean="0">
                <a:latin typeface="+mn-ea"/>
              </a:rPr>
              <a:t>　　　　 </a:t>
            </a:r>
            <a:r>
              <a:rPr lang="ja-JP" altLang="en-US" sz="2000" b="1" dirty="0" smtClean="0">
                <a:latin typeface="+mn-ea"/>
              </a:rPr>
              <a:t>●</a:t>
            </a:r>
            <a:r>
              <a:rPr lang="ja-JP" altLang="en-US" sz="2400" b="1" dirty="0" smtClean="0">
                <a:latin typeface="+mn-ea"/>
              </a:rPr>
              <a:t>１細胞の中に数百～数千個存在する小器官</a:t>
            </a:r>
            <a:endParaRPr lang="en-US" altLang="ja-JP" sz="2400" b="1" dirty="0" smtClean="0">
              <a:latin typeface="+mn-ea"/>
            </a:endParaRPr>
          </a:p>
          <a:p>
            <a:r>
              <a:rPr lang="ja-JP" altLang="en-US" sz="2400" b="1" dirty="0" smtClean="0">
                <a:latin typeface="+mn-ea"/>
              </a:rPr>
              <a:t>　　　　　 </a:t>
            </a:r>
            <a:r>
              <a:rPr lang="ja-JP" altLang="en-US" sz="2000" b="1" dirty="0" smtClean="0">
                <a:latin typeface="+mn-ea"/>
              </a:rPr>
              <a:t>●</a:t>
            </a:r>
            <a:r>
              <a:rPr lang="ja-JP" altLang="en-US" sz="2400" b="1" dirty="0" smtClean="0">
                <a:latin typeface="+mn-ea"/>
              </a:rPr>
              <a:t>総重量は体重の１０％</a:t>
            </a:r>
            <a:endParaRPr lang="en-US" altLang="ja-JP" sz="2400" b="1" dirty="0" smtClean="0">
              <a:latin typeface="+mn-ea"/>
            </a:endParaRPr>
          </a:p>
          <a:p>
            <a:pPr algn="ctr"/>
            <a:endParaRPr kumimoji="1" lang="ja-JP" altLang="en-US" b="1" dirty="0">
              <a:latin typeface="+mn-ea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187624" y="2636912"/>
            <a:ext cx="7488832" cy="1584176"/>
          </a:xfrm>
          <a:prstGeom prst="roundRect">
            <a:avLst/>
          </a:prstGeom>
          <a:solidFill>
            <a:schemeClr val="bg1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　　　</a:t>
            </a:r>
            <a:r>
              <a:rPr lang="ja-JP" altLang="en-US" sz="2400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</a:t>
            </a:r>
            <a:r>
              <a:rPr lang="ja-JP" altLang="en-US" sz="2400" dirty="0" smtClean="0">
                <a:solidFill>
                  <a:srgbClr val="003300"/>
                </a:solidFill>
                <a:latin typeface="HGP創英角ﾎﾟｯﾌﾟ体" pitchFamily="50" charset="-128"/>
                <a:ea typeface="HGP創英角ﾎﾟｯﾌﾟ体" pitchFamily="50" charset="-128"/>
              </a:rPr>
              <a:t>酸素＋栄養　</a:t>
            </a:r>
            <a:r>
              <a:rPr lang="ja-JP" altLang="en-US" sz="2000" dirty="0" smtClean="0">
                <a:solidFill>
                  <a:srgbClr val="0033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　　</a:t>
            </a:r>
            <a:endParaRPr lang="en-US" altLang="ja-JP" sz="2000" dirty="0" smtClean="0">
              <a:solidFill>
                <a:srgbClr val="0033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b="1" dirty="0" smtClean="0">
                <a:solidFill>
                  <a:srgbClr val="003300"/>
                </a:solidFill>
                <a:latin typeface="+mn-ea"/>
              </a:rPr>
              <a:t>　　　　　　     </a:t>
            </a:r>
            <a:endParaRPr lang="en-US" altLang="ja-JP" b="1" dirty="0" smtClean="0">
              <a:solidFill>
                <a:srgbClr val="003300"/>
              </a:solidFill>
              <a:latin typeface="+mn-ea"/>
            </a:endParaRPr>
          </a:p>
          <a:p>
            <a:r>
              <a:rPr lang="ja-JP" altLang="en-US" b="1" dirty="0" smtClean="0">
                <a:solidFill>
                  <a:srgbClr val="003300"/>
                </a:solidFill>
                <a:latin typeface="+mn-ea"/>
              </a:rPr>
              <a:t>　　　　　　　　</a:t>
            </a:r>
            <a:endParaRPr lang="en-US" altLang="ja-JP" sz="2000" b="1" u="sng" dirty="0" smtClean="0">
              <a:solidFill>
                <a:srgbClr val="003300"/>
              </a:solidFill>
              <a:latin typeface="+mn-ea"/>
            </a:endParaRPr>
          </a:p>
          <a:p>
            <a:r>
              <a:rPr lang="ja-JP" altLang="en-US" sz="2000" dirty="0" smtClean="0">
                <a:solidFill>
                  <a:srgbClr val="0033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　　</a:t>
            </a:r>
            <a:r>
              <a:rPr lang="ja-JP" altLang="en-US" sz="2400" dirty="0" smtClean="0">
                <a:solidFill>
                  <a:srgbClr val="003300"/>
                </a:solidFill>
                <a:latin typeface="HGP創英角ﾎﾟｯﾌﾟ体" pitchFamily="50" charset="-128"/>
                <a:ea typeface="HGP創英角ﾎﾟｯﾌﾟ体" pitchFamily="50" charset="-128"/>
              </a:rPr>
              <a:t>二酸化炭素＋水＋老廃物</a:t>
            </a:r>
            <a:endParaRPr lang="en-US" altLang="ja-JP" sz="2400" dirty="0" smtClean="0">
              <a:solidFill>
                <a:srgbClr val="0033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39552" y="2636912"/>
            <a:ext cx="576064" cy="158417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b="1" dirty="0" smtClean="0">
              <a:solidFill>
                <a:schemeClr val="bg1"/>
              </a:solidFill>
              <a:latin typeface="+mn-ea"/>
            </a:endParaRPr>
          </a:p>
          <a:p>
            <a:pPr algn="ctr"/>
            <a:endParaRPr lang="en-US" altLang="ja-JP" sz="2000" b="1" dirty="0" smtClean="0">
              <a:solidFill>
                <a:schemeClr val="bg1"/>
              </a:solidFill>
              <a:latin typeface="+mn-ea"/>
            </a:endParaRPr>
          </a:p>
          <a:p>
            <a:pPr algn="ctr"/>
            <a:endParaRPr kumimoji="1" lang="en-US" altLang="ja-JP" sz="2000" b="1" dirty="0" smtClean="0">
              <a:solidFill>
                <a:schemeClr val="bg1"/>
              </a:solidFill>
              <a:latin typeface="+mn-ea"/>
            </a:endParaRPr>
          </a:p>
          <a:p>
            <a:pPr algn="ctr"/>
            <a:endParaRPr lang="en-US" altLang="ja-JP" sz="2000" b="1" dirty="0" smtClean="0"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血管</a:t>
            </a:r>
            <a:endParaRPr kumimoji="1" lang="en-US" altLang="ja-JP" sz="2400" dirty="0" smtClean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endParaRPr lang="en-US" altLang="ja-JP" dirty="0" smtClean="0">
              <a:solidFill>
                <a:schemeClr val="bg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bg1"/>
              </a:solidFill>
            </a:endParaRPr>
          </a:p>
          <a:p>
            <a:pPr algn="ctr"/>
            <a:endParaRPr lang="en-US" altLang="ja-JP" dirty="0" smtClean="0">
              <a:solidFill>
                <a:schemeClr val="bg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bg1"/>
              </a:solidFill>
            </a:endParaRPr>
          </a:p>
          <a:p>
            <a:pPr algn="ctr"/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0" name="右矢印 19"/>
          <p:cNvSpPr/>
          <p:nvPr/>
        </p:nvSpPr>
        <p:spPr>
          <a:xfrm>
            <a:off x="1331640" y="2852936"/>
            <a:ext cx="792088" cy="360040"/>
          </a:xfrm>
          <a:prstGeom prst="right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2" name="左矢印 21"/>
          <p:cNvSpPr/>
          <p:nvPr/>
        </p:nvSpPr>
        <p:spPr>
          <a:xfrm>
            <a:off x="1331640" y="3717032"/>
            <a:ext cx="720080" cy="360040"/>
          </a:xfrm>
          <a:prstGeom prst="left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3" name="下矢印 22"/>
          <p:cNvSpPr/>
          <p:nvPr/>
        </p:nvSpPr>
        <p:spPr>
          <a:xfrm>
            <a:off x="3491880" y="3356992"/>
            <a:ext cx="504056" cy="288032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5868144" y="2780928"/>
            <a:ext cx="2664296" cy="1224136"/>
          </a:xfrm>
          <a:prstGeom prst="roundRect">
            <a:avLst/>
          </a:prstGeom>
          <a:solidFill>
            <a:srgbClr val="000066"/>
          </a:solidFill>
          <a:ln w="38100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altLang="ja-JP" dirty="0" smtClean="0"/>
          </a:p>
          <a:p>
            <a:endParaRPr kumimoji="1" lang="en-US" altLang="ja-JP" sz="2800" dirty="0" smtClean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kumimoji="1" lang="ja-JP" altLang="en-US" sz="28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エネルギー生産</a:t>
            </a:r>
            <a:endParaRPr kumimoji="1" lang="en-US" altLang="ja-JP" sz="2800" dirty="0" smtClean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en-US" altLang="ja-JP" sz="2800" dirty="0" smtClean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19" name="横巻き 18"/>
          <p:cNvSpPr/>
          <p:nvPr/>
        </p:nvSpPr>
        <p:spPr>
          <a:xfrm>
            <a:off x="251520" y="0"/>
            <a:ext cx="8712968" cy="980728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dirty="0" smtClean="0">
                <a:latin typeface="+mn-ea"/>
              </a:rPr>
              <a:t>Ｎｏ．２　　　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生きるためのエネルギー</a:t>
            </a:r>
            <a:endParaRPr kumimoji="1" lang="ja-JP" altLang="en-US" sz="40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25" name="図 24" descr="AW2X0046_0.t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509120"/>
            <a:ext cx="2952328" cy="1897358"/>
          </a:xfrm>
          <a:prstGeom prst="rect">
            <a:avLst/>
          </a:prstGeom>
        </p:spPr>
      </p:pic>
      <p:sp>
        <p:nvSpPr>
          <p:cNvPr id="28" name="四角形吹き出し 27"/>
          <p:cNvSpPr/>
          <p:nvPr/>
        </p:nvSpPr>
        <p:spPr>
          <a:xfrm>
            <a:off x="3203848" y="4437112"/>
            <a:ext cx="5688632" cy="1800200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●ミトコンドリアがエネルギーの生産工場です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●血管から「酸素・栄養」を取り込み、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r>
              <a:rPr kumimoji="1" lang="ja-JP" altLang="en-US" sz="2000" b="1" dirty="0" smtClean="0">
                <a:solidFill>
                  <a:schemeClr val="tx1"/>
                </a:solidFill>
              </a:rPr>
              <a:t>「二酸化炭素・水・老廃物」を血管にもどす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r>
              <a:rPr kumimoji="1" lang="ja-JP" altLang="en-US" sz="2000" b="1" dirty="0" smtClean="0">
                <a:solidFill>
                  <a:schemeClr val="tx1"/>
                </a:solidFill>
              </a:rPr>
              <a:t>働きで、生きるためのエネルギーが作られます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30</Words>
  <Application>Microsoft Office PowerPoint</Application>
  <PresentationFormat>画面に合わせる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2</cp:revision>
  <dcterms:created xsi:type="dcterms:W3CDTF">2015-03-08T00:29:36Z</dcterms:created>
  <dcterms:modified xsi:type="dcterms:W3CDTF">2015-03-08T05:44:31Z</dcterms:modified>
</cp:coreProperties>
</file>