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sz="1600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6830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4"/>
          <p:cNvGrpSpPr/>
          <p:nvPr/>
        </p:nvGrpSpPr>
        <p:grpSpPr>
          <a:xfrm>
            <a:off x="395536" y="836712"/>
            <a:ext cx="8496944" cy="3896562"/>
            <a:chOff x="395536" y="692696"/>
            <a:chExt cx="8748464" cy="4392488"/>
          </a:xfrm>
        </p:grpSpPr>
        <p:sp>
          <p:nvSpPr>
            <p:cNvPr id="5" name="ハート 4"/>
            <p:cNvSpPr/>
            <p:nvPr/>
          </p:nvSpPr>
          <p:spPr>
            <a:xfrm>
              <a:off x="395536" y="908720"/>
              <a:ext cx="1080120" cy="4104456"/>
            </a:xfrm>
            <a:prstGeom prst="heart">
              <a:avLst/>
            </a:prstGeom>
            <a:solidFill>
              <a:srgbClr val="FF6699"/>
            </a:solidFill>
            <a:ln>
              <a:solidFill>
                <a:srgbClr val="FF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心臓</a:t>
              </a:r>
              <a:endParaRPr kumimoji="1" lang="ja-JP" altLang="en-US" sz="32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pic>
          <p:nvPicPr>
            <p:cNvPr id="2050" name="Picture 2" descr="E:\イラスト\13メディカルイラスト1\A313_002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3304" y="836712"/>
              <a:ext cx="980696" cy="2592288"/>
            </a:xfrm>
            <a:prstGeom prst="rect">
              <a:avLst/>
            </a:prstGeom>
            <a:noFill/>
          </p:spPr>
        </p:pic>
        <p:sp>
          <p:nvSpPr>
            <p:cNvPr id="21" name="右矢印 20"/>
            <p:cNvSpPr/>
            <p:nvPr/>
          </p:nvSpPr>
          <p:spPr>
            <a:xfrm>
              <a:off x="1691680" y="692696"/>
              <a:ext cx="6192688" cy="1368152"/>
            </a:xfrm>
            <a:prstGeom prst="rightArrow">
              <a:avLst/>
            </a:prstGeom>
            <a:solidFill>
              <a:srgbClr val="FFCCFF"/>
            </a:solidFill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動脈</a:t>
              </a:r>
              <a:endParaRPr kumimoji="1" lang="ja-JP" altLang="en-US" sz="28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22" name="左矢印 21"/>
            <p:cNvSpPr/>
            <p:nvPr/>
          </p:nvSpPr>
          <p:spPr>
            <a:xfrm>
              <a:off x="1547664" y="1772816"/>
              <a:ext cx="6480720" cy="1368152"/>
            </a:xfrm>
            <a:prstGeom prst="leftArrow">
              <a:avLst/>
            </a:prstGeom>
            <a:solidFill>
              <a:srgbClr val="54FA87"/>
            </a:solidFill>
            <a:ln w="28575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静脈</a:t>
              </a:r>
              <a:endParaRPr kumimoji="1" lang="ja-JP" altLang="en-US" sz="2800" dirty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26" name="左矢印 25"/>
            <p:cNvSpPr/>
            <p:nvPr/>
          </p:nvSpPr>
          <p:spPr>
            <a:xfrm>
              <a:off x="1475656" y="3861048"/>
              <a:ext cx="6552728" cy="1224136"/>
            </a:xfrm>
            <a:prstGeom prst="leftArrow">
              <a:avLst/>
            </a:prstGeom>
            <a:solidFill>
              <a:srgbClr val="CCFFFF"/>
            </a:solidFill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solidFill>
                    <a:srgbClr val="000066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リンパ管</a:t>
              </a:r>
              <a:endParaRPr kumimoji="1" lang="ja-JP" altLang="en-US" sz="2800" dirty="0">
                <a:solidFill>
                  <a:srgbClr val="000066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30" name="円/楕円 29"/>
            <p:cNvSpPr/>
            <p:nvPr/>
          </p:nvSpPr>
          <p:spPr>
            <a:xfrm>
              <a:off x="5364088" y="1124744"/>
              <a:ext cx="936104" cy="504056"/>
            </a:xfrm>
            <a:prstGeom prst="ellipse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C00000"/>
                  </a:solidFill>
                </a:rPr>
                <a:t>血液</a:t>
              </a:r>
              <a:endParaRPr kumimoji="1" lang="ja-JP" altLang="en-US" sz="1600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5508104" y="2204864"/>
              <a:ext cx="936104" cy="504056"/>
            </a:xfrm>
            <a:prstGeom prst="ellipse">
              <a:avLst/>
            </a:prstGeom>
            <a:ln w="28575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1" dirty="0" smtClean="0">
                  <a:solidFill>
                    <a:srgbClr val="003300"/>
                  </a:solidFill>
                </a:rPr>
                <a:t>血液</a:t>
              </a:r>
              <a:endParaRPr kumimoji="1" lang="ja-JP" altLang="en-US" sz="1600" b="1" dirty="0">
                <a:solidFill>
                  <a:srgbClr val="003300"/>
                </a:solidFill>
              </a:endParaRPr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5652120" y="4221088"/>
              <a:ext cx="1415974" cy="504057"/>
            </a:xfrm>
            <a:prstGeom prst="ellipse">
              <a:avLst/>
            </a:prstGeom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rgbClr val="000066"/>
                  </a:solidFill>
                </a:rPr>
                <a:t>ﾘﾝﾊﾟ液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36" name="下矢印吹き出し 35"/>
            <p:cNvSpPr/>
            <p:nvPr/>
          </p:nvSpPr>
          <p:spPr>
            <a:xfrm>
              <a:off x="3635896" y="2924944"/>
              <a:ext cx="4248472" cy="1152128"/>
            </a:xfrm>
            <a:prstGeom prst="downArrowCallout">
              <a:avLst/>
            </a:prstGeom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b="1" dirty="0" smtClean="0">
                  <a:solidFill>
                    <a:srgbClr val="000066"/>
                  </a:solidFill>
                </a:rPr>
                <a:t>静脈からしみ出た赤血球以外の血液</a:t>
              </a:r>
              <a:endParaRPr kumimoji="1" lang="en-US" altLang="ja-JP" b="1" dirty="0" smtClean="0">
                <a:solidFill>
                  <a:srgbClr val="000066"/>
                </a:solidFill>
              </a:endParaRPr>
            </a:p>
            <a:p>
              <a:r>
                <a:rPr kumimoji="1" lang="ja-JP" altLang="en-US" b="1" dirty="0" smtClean="0">
                  <a:solidFill>
                    <a:srgbClr val="000066"/>
                  </a:solidFill>
                </a:rPr>
                <a:t>を</a:t>
              </a:r>
              <a:r>
                <a:rPr lang="ja-JP" altLang="en-US" b="1" dirty="0" smtClean="0">
                  <a:solidFill>
                    <a:srgbClr val="000066"/>
                  </a:solidFill>
                </a:rPr>
                <a:t>リンパ管が回収しリンパ液となる</a:t>
              </a:r>
              <a:endParaRPr kumimoji="1" lang="ja-JP" altLang="en-US" b="1" dirty="0">
                <a:solidFill>
                  <a:srgbClr val="000066"/>
                </a:solidFill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7164288" y="3751703"/>
              <a:ext cx="792088" cy="1243144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HGP創英角ﾎﾟｯﾌﾟ体" pitchFamily="50" charset="-128"/>
                  <a:ea typeface="HGP創英角ﾎﾟｯﾌﾟ体" pitchFamily="50" charset="-128"/>
                </a:rPr>
                <a:t>リ</a:t>
              </a:r>
              <a:endParaRPr kumimoji="1" lang="en-US" altLang="ja-JP" sz="16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創英角ﾎﾟｯﾌﾟ体" pitchFamily="50" charset="-128"/>
                  <a:ea typeface="HGP創英角ﾎﾟｯﾌﾟ体" pitchFamily="50" charset="-128"/>
                </a:rPr>
                <a:t>ンパ節</a:t>
              </a:r>
              <a:endParaRPr kumimoji="1" lang="ja-JP" altLang="en-US" sz="16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2545582" y="3696084"/>
              <a:ext cx="792088" cy="1246150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 smtClean="0">
                  <a:latin typeface="HGP創英角ﾎﾟｯﾌﾟ体" pitchFamily="50" charset="-128"/>
                  <a:ea typeface="HGP創英角ﾎﾟｯﾌﾟ体" pitchFamily="50" charset="-128"/>
                </a:rPr>
                <a:t>リ</a:t>
              </a:r>
              <a:endParaRPr kumimoji="1" lang="en-US" altLang="ja-JP" sz="16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kumimoji="1" lang="ja-JP" altLang="en-US" sz="1600" dirty="0" smtClean="0">
                  <a:latin typeface="HGP創英角ﾎﾟｯﾌﾟ体" pitchFamily="50" charset="-128"/>
                  <a:ea typeface="HGP創英角ﾎﾟｯﾌﾟ体" pitchFamily="50" charset="-128"/>
                </a:rPr>
                <a:t>ンパ節</a:t>
              </a:r>
              <a:endParaRPr kumimoji="1" lang="ja-JP" altLang="en-US" sz="16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17" name="横巻き 16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Ｎｏ．１８</a:t>
            </a:r>
            <a:r>
              <a:rPr lang="ja-JP" altLang="en-US" sz="3200" dirty="0" smtClean="0">
                <a:latin typeface="+mn-ea"/>
              </a:rPr>
              <a:t>　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リンパの役割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8" name="図 17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301208"/>
            <a:ext cx="2088232" cy="1348678"/>
          </a:xfrm>
          <a:prstGeom prst="rect">
            <a:avLst/>
          </a:prstGeom>
        </p:spPr>
      </p:pic>
      <p:sp>
        <p:nvSpPr>
          <p:cNvPr id="19" name="四角形吹き出し 18"/>
          <p:cNvSpPr/>
          <p:nvPr/>
        </p:nvSpPr>
        <p:spPr>
          <a:xfrm>
            <a:off x="2051720" y="4725144"/>
            <a:ext cx="6912768" cy="1872208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●リンパ管は血管と同じように全身にはりめぐらされており、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血管と違って心臓に戻るだけの一方通行です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●リンパ節は全身に約８００個あり、耳の下、わきの下、首、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太ももの付け根が重要拠点です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●リンパ節は①病原菌の退治②リンパ球の教育・育成・強化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③老廃物の排泄の３つの重要な働きをしています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51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2015-03-18T00:19:00Z</dcterms:modified>
</cp:coreProperties>
</file>