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00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C1B9D-AF03-42EF-8030-16183CEDABE5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D63DF-E68A-4A00-8C31-2D77CDDF12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218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32"/>
          <p:cNvGrpSpPr/>
          <p:nvPr/>
        </p:nvGrpSpPr>
        <p:grpSpPr>
          <a:xfrm>
            <a:off x="467544" y="980728"/>
            <a:ext cx="7992888" cy="3816424"/>
            <a:chOff x="323528" y="1340768"/>
            <a:chExt cx="7992888" cy="4474428"/>
          </a:xfrm>
        </p:grpSpPr>
        <p:cxnSp>
          <p:nvCxnSpPr>
            <p:cNvPr id="27" name="直線矢印コネクタ 26"/>
            <p:cNvCxnSpPr/>
            <p:nvPr/>
          </p:nvCxnSpPr>
          <p:spPr>
            <a:xfrm>
              <a:off x="1979712" y="2852936"/>
              <a:ext cx="72008" cy="252028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角丸四角形 3"/>
            <p:cNvSpPr/>
            <p:nvPr/>
          </p:nvSpPr>
          <p:spPr>
            <a:xfrm>
              <a:off x="539552" y="1340768"/>
              <a:ext cx="3024336" cy="576064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dirty="0" smtClean="0">
                <a:solidFill>
                  <a:schemeClr val="tx1"/>
                </a:solidFill>
              </a:endParaRPr>
            </a:p>
            <a:p>
              <a:pPr algn="ctr"/>
              <a:endParaRPr lang="en-US" altLang="ja-JP" dirty="0" smtClean="0">
                <a:solidFill>
                  <a:schemeClr val="tx1"/>
                </a:solidFill>
              </a:endParaRPr>
            </a:p>
            <a:p>
              <a:pPr algn="ctr"/>
              <a:endParaRPr kumimoji="1" lang="en-US" altLang="ja-JP" dirty="0" smtClean="0">
                <a:solidFill>
                  <a:schemeClr val="tx1"/>
                </a:solidFill>
              </a:endParaRPr>
            </a:p>
            <a:p>
              <a:r>
                <a:rPr kumimoji="1" lang="ja-JP" altLang="en-US" sz="2400" dirty="0" smtClean="0">
                  <a:solidFill>
                    <a:srgbClr val="C00000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自然免疫（第一段階）</a:t>
              </a:r>
              <a:endParaRPr kumimoji="1" lang="en-US" altLang="ja-JP" sz="2400" dirty="0" smtClean="0">
                <a:solidFill>
                  <a:srgbClr val="C00000"/>
                </a:solidFill>
                <a:latin typeface="HGP創英角ﾎﾟｯﾌﾟ体" pitchFamily="50" charset="-128"/>
                <a:ea typeface="HGP創英角ﾎﾟｯﾌﾟ体" pitchFamily="50" charset="-128"/>
              </a:endParaRPr>
            </a:p>
            <a:p>
              <a:pPr algn="ctr"/>
              <a:endParaRPr kumimoji="1" lang="en-US" altLang="ja-JP" dirty="0" smtClean="0">
                <a:solidFill>
                  <a:schemeClr val="tx1"/>
                </a:solidFill>
              </a:endParaRPr>
            </a:p>
            <a:p>
              <a:pPr algn="ctr"/>
              <a:endParaRPr kumimoji="1" lang="en-US" altLang="ja-JP" dirty="0" smtClean="0">
                <a:solidFill>
                  <a:schemeClr val="tx1"/>
                </a:solidFill>
              </a:endParaRPr>
            </a:p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角丸四角形 4"/>
            <p:cNvSpPr/>
            <p:nvPr/>
          </p:nvSpPr>
          <p:spPr>
            <a:xfrm>
              <a:off x="5148064" y="1340768"/>
              <a:ext cx="3096344" cy="576064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2400" dirty="0" smtClean="0">
                  <a:solidFill>
                    <a:srgbClr val="C00000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獲得免疫（第二段階）</a:t>
              </a:r>
              <a:endParaRPr kumimoji="1" lang="en-US" altLang="ja-JP" sz="2400" dirty="0" smtClean="0">
                <a:solidFill>
                  <a:srgbClr val="C00000"/>
                </a:solidFill>
                <a:latin typeface="HGP創英角ﾎﾟｯﾌﾟ体" pitchFamily="50" charset="-128"/>
                <a:ea typeface="HGP創英角ﾎﾟｯﾌﾟ体" pitchFamily="50" charset="-128"/>
              </a:endParaRPr>
            </a:p>
          </p:txBody>
        </p:sp>
        <p:sp>
          <p:nvSpPr>
            <p:cNvPr id="6" name="円/楕円 5"/>
            <p:cNvSpPr/>
            <p:nvPr/>
          </p:nvSpPr>
          <p:spPr>
            <a:xfrm>
              <a:off x="755576" y="1988840"/>
              <a:ext cx="2736304" cy="864096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 smtClean="0">
                  <a:solidFill>
                    <a:schemeClr val="tx1"/>
                  </a:solidFill>
                </a:rPr>
                <a:t>マクロファージ</a:t>
              </a:r>
              <a:endParaRPr kumimoji="1" lang="ja-JP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円/楕円 6"/>
            <p:cNvSpPr/>
            <p:nvPr/>
          </p:nvSpPr>
          <p:spPr>
            <a:xfrm>
              <a:off x="5148064" y="3501008"/>
              <a:ext cx="1296144" cy="792088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 smtClean="0">
                  <a:solidFill>
                    <a:schemeClr val="tx1"/>
                  </a:solidFill>
                </a:rPr>
                <a:t>キラーＴ細胞</a:t>
              </a:r>
              <a:endParaRPr kumimoji="1" lang="ja-JP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円/楕円 7"/>
            <p:cNvSpPr/>
            <p:nvPr/>
          </p:nvSpPr>
          <p:spPr>
            <a:xfrm>
              <a:off x="323528" y="3501008"/>
              <a:ext cx="1440160" cy="1080120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 smtClean="0">
                  <a:solidFill>
                    <a:schemeClr val="tx1"/>
                  </a:solidFill>
                </a:rPr>
                <a:t>好中球</a:t>
              </a:r>
              <a:endParaRPr kumimoji="1" lang="en-US" altLang="ja-JP" sz="20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2000" b="1" dirty="0" smtClean="0">
                  <a:solidFill>
                    <a:schemeClr val="tx1"/>
                  </a:solidFill>
                </a:rPr>
                <a:t>好酸球</a:t>
              </a:r>
              <a:endParaRPr kumimoji="1" lang="ja-JP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円/楕円 8"/>
            <p:cNvSpPr/>
            <p:nvPr/>
          </p:nvSpPr>
          <p:spPr>
            <a:xfrm>
              <a:off x="2123728" y="2860385"/>
              <a:ext cx="2880320" cy="1432711"/>
            </a:xfrm>
            <a:prstGeom prst="ellipse">
              <a:avLst/>
            </a:prstGeom>
            <a:solidFill>
              <a:srgbClr val="000066"/>
            </a:solidFill>
            <a:ln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b="1" dirty="0" smtClean="0">
                  <a:solidFill>
                    <a:schemeClr val="bg1"/>
                  </a:solidFill>
                </a:rPr>
                <a:t>ＮＫ</a:t>
              </a:r>
              <a:r>
                <a:rPr lang="ja-JP" altLang="en-US" b="1" dirty="0" smtClean="0">
                  <a:solidFill>
                    <a:schemeClr val="bg1"/>
                  </a:solidFill>
                </a:rPr>
                <a:t>（ﾅﾁｭﾗﾙｷﾗｰ</a:t>
              </a:r>
              <a:r>
                <a:rPr lang="en-US" altLang="ja-JP" b="1" dirty="0" smtClean="0">
                  <a:solidFill>
                    <a:schemeClr val="bg1"/>
                  </a:solidFill>
                </a:rPr>
                <a:t>)</a:t>
              </a:r>
              <a:r>
                <a:rPr lang="ja-JP" altLang="en-US" sz="2400" b="1" dirty="0" smtClean="0">
                  <a:solidFill>
                    <a:schemeClr val="bg1"/>
                  </a:solidFill>
                </a:rPr>
                <a:t>細胞</a:t>
              </a:r>
              <a:endParaRPr lang="en-US" altLang="ja-JP" sz="24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ja-JP" altLang="en-US" sz="2000" b="1" dirty="0" smtClean="0">
                  <a:solidFill>
                    <a:schemeClr val="bg1"/>
                  </a:solidFill>
                </a:rPr>
                <a:t>（単独で戦う）</a:t>
              </a:r>
              <a:endParaRPr kumimoji="1" lang="ja-JP" alt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円/楕円 9"/>
            <p:cNvSpPr/>
            <p:nvPr/>
          </p:nvSpPr>
          <p:spPr>
            <a:xfrm>
              <a:off x="5292080" y="1988840"/>
              <a:ext cx="3024336" cy="792088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dirty="0" smtClean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2000" b="1" dirty="0" smtClean="0">
                  <a:solidFill>
                    <a:schemeClr val="tx1"/>
                  </a:solidFill>
                </a:rPr>
                <a:t>ヘルパーＴ細胞</a:t>
              </a:r>
              <a:endParaRPr kumimoji="1" lang="en-US" altLang="ja-JP" sz="2000" b="1" dirty="0" smtClean="0">
                <a:solidFill>
                  <a:schemeClr val="tx1"/>
                </a:solidFill>
              </a:endParaRPr>
            </a:p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角丸四角形 11"/>
            <p:cNvSpPr/>
            <p:nvPr/>
          </p:nvSpPr>
          <p:spPr>
            <a:xfrm>
              <a:off x="827584" y="5373216"/>
              <a:ext cx="7128792" cy="44198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dirty="0" smtClean="0">
                  <a:solidFill>
                    <a:schemeClr val="tx1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ガン細胞・</a:t>
              </a:r>
              <a:r>
                <a:rPr kumimoji="1" lang="ja-JP" altLang="en-US" sz="2400" dirty="0" smtClean="0">
                  <a:solidFill>
                    <a:schemeClr val="tx1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細菌・ウィルスなど</a:t>
              </a:r>
              <a:endParaRPr kumimoji="1" lang="ja-JP" altLang="en-US" sz="2400" dirty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endParaRPr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6732240" y="3501008"/>
              <a:ext cx="1296144" cy="720080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 smtClean="0">
                  <a:solidFill>
                    <a:schemeClr val="tx1"/>
                  </a:solidFill>
                </a:rPr>
                <a:t>Ｂ細胞</a:t>
              </a:r>
              <a:endParaRPr kumimoji="1" lang="ja-JP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右矢印 15"/>
            <p:cNvSpPr/>
            <p:nvPr/>
          </p:nvSpPr>
          <p:spPr>
            <a:xfrm>
              <a:off x="3779912" y="2100577"/>
              <a:ext cx="1440160" cy="680352"/>
            </a:xfrm>
            <a:prstGeom prst="rightArrow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dirty="0" smtClean="0"/>
            </a:p>
            <a:p>
              <a:pPr algn="ctr"/>
              <a:r>
                <a:rPr kumimoji="1" lang="ja-JP" altLang="en-US" b="1" dirty="0" smtClean="0"/>
                <a:t>信号</a:t>
              </a:r>
              <a:endParaRPr kumimoji="1" lang="en-US" altLang="ja-JP" b="1" dirty="0" smtClean="0"/>
            </a:p>
            <a:p>
              <a:pPr algn="ctr"/>
              <a:endParaRPr kumimoji="1" lang="ja-JP" altLang="en-US" dirty="0"/>
            </a:p>
          </p:txBody>
        </p:sp>
        <p:sp>
          <p:nvSpPr>
            <p:cNvPr id="17" name="角丸四角形 16"/>
            <p:cNvSpPr/>
            <p:nvPr/>
          </p:nvSpPr>
          <p:spPr>
            <a:xfrm>
              <a:off x="5724128" y="2780928"/>
              <a:ext cx="1872208" cy="360040"/>
            </a:xfrm>
            <a:prstGeom prst="round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/>
                <a:t>攻撃命令</a:t>
              </a:r>
              <a:endParaRPr kumimoji="1" lang="ja-JP" altLang="en-US" b="1" dirty="0"/>
            </a:p>
          </p:txBody>
        </p:sp>
        <p:sp>
          <p:nvSpPr>
            <p:cNvPr id="18" name="角丸四角形 17"/>
            <p:cNvSpPr/>
            <p:nvPr/>
          </p:nvSpPr>
          <p:spPr>
            <a:xfrm>
              <a:off x="6660232" y="4221088"/>
              <a:ext cx="1512168" cy="360040"/>
            </a:xfrm>
            <a:prstGeom prst="round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dirty="0" smtClean="0"/>
            </a:p>
            <a:p>
              <a:pPr algn="ctr"/>
              <a:r>
                <a:rPr kumimoji="1" lang="ja-JP" altLang="en-US" b="1" dirty="0" smtClean="0"/>
                <a:t>抗体生産</a:t>
              </a:r>
              <a:endParaRPr kumimoji="1" lang="en-US" altLang="ja-JP" b="1" dirty="0" smtClean="0"/>
            </a:p>
            <a:p>
              <a:pPr algn="ctr"/>
              <a:endParaRPr kumimoji="1" lang="ja-JP" altLang="en-US" dirty="0"/>
            </a:p>
          </p:txBody>
        </p:sp>
        <p:cxnSp>
          <p:nvCxnSpPr>
            <p:cNvPr id="20" name="直線矢印コネクタ 19"/>
            <p:cNvCxnSpPr/>
            <p:nvPr/>
          </p:nvCxnSpPr>
          <p:spPr>
            <a:xfrm rot="5400000">
              <a:off x="5796136" y="3212976"/>
              <a:ext cx="288032" cy="144016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矢印コネクタ 21"/>
            <p:cNvCxnSpPr/>
            <p:nvPr/>
          </p:nvCxnSpPr>
          <p:spPr>
            <a:xfrm rot="16200000" flipH="1">
              <a:off x="7128284" y="3248980"/>
              <a:ext cx="288032" cy="7200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矢印コネクタ 23"/>
            <p:cNvCxnSpPr/>
            <p:nvPr/>
          </p:nvCxnSpPr>
          <p:spPr>
            <a:xfrm>
              <a:off x="1547664" y="4509121"/>
              <a:ext cx="216024" cy="864095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矢印コネクタ 29"/>
            <p:cNvCxnSpPr>
              <a:stCxn id="9" idx="4"/>
            </p:cNvCxnSpPr>
            <p:nvPr/>
          </p:nvCxnSpPr>
          <p:spPr>
            <a:xfrm flipH="1">
              <a:off x="2915816" y="4293096"/>
              <a:ext cx="648072" cy="1008112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矢印コネクタ 31"/>
            <p:cNvCxnSpPr>
              <a:stCxn id="7" idx="4"/>
            </p:cNvCxnSpPr>
            <p:nvPr/>
          </p:nvCxnSpPr>
          <p:spPr>
            <a:xfrm rot="5400000">
              <a:off x="5292080" y="4797152"/>
              <a:ext cx="1008112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矢印コネクタ 33"/>
            <p:cNvCxnSpPr>
              <a:stCxn id="18" idx="2"/>
            </p:cNvCxnSpPr>
            <p:nvPr/>
          </p:nvCxnSpPr>
          <p:spPr>
            <a:xfrm rot="5400000">
              <a:off x="6750242" y="4635134"/>
              <a:ext cx="720080" cy="61206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円/楕円 35"/>
            <p:cNvSpPr/>
            <p:nvPr/>
          </p:nvSpPr>
          <p:spPr>
            <a:xfrm>
              <a:off x="1259632" y="4365104"/>
              <a:ext cx="1296144" cy="576064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 smtClean="0">
                  <a:solidFill>
                    <a:schemeClr val="bg1"/>
                  </a:solidFill>
                </a:rPr>
                <a:t>攻撃</a:t>
              </a:r>
              <a:endParaRPr kumimoji="1" lang="ja-JP" alt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40" name="円/楕円 39"/>
            <p:cNvSpPr/>
            <p:nvPr/>
          </p:nvSpPr>
          <p:spPr>
            <a:xfrm>
              <a:off x="5796136" y="4581128"/>
              <a:ext cx="1296144" cy="576064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 smtClean="0">
                  <a:solidFill>
                    <a:schemeClr val="bg1"/>
                  </a:solidFill>
                </a:rPr>
                <a:t>攻撃</a:t>
              </a:r>
              <a:endParaRPr kumimoji="1" lang="ja-JP" alt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2627784" y="4437112"/>
              <a:ext cx="1296144" cy="576064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 smtClean="0">
                  <a:solidFill>
                    <a:schemeClr val="bg1"/>
                  </a:solidFill>
                </a:rPr>
                <a:t>攻撃</a:t>
              </a:r>
              <a:endParaRPr kumimoji="1" lang="ja-JP" altLang="en-US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5" name="横巻き 34"/>
          <p:cNvSpPr/>
          <p:nvPr/>
        </p:nvSpPr>
        <p:spPr>
          <a:xfrm>
            <a:off x="323528" y="0"/>
            <a:ext cx="8389440" cy="908720"/>
          </a:xfrm>
          <a:prstGeom prst="horizontalScroll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 dirty="0" smtClean="0">
                <a:latin typeface="+mn-ea"/>
              </a:rPr>
              <a:t>Ｎｏ．１７</a:t>
            </a:r>
            <a:r>
              <a:rPr lang="ja-JP" altLang="en-US" sz="3200" dirty="0" smtClean="0">
                <a:latin typeface="+mn-ea"/>
              </a:rPr>
              <a:t>　　　　</a:t>
            </a:r>
            <a:r>
              <a:rPr lang="ja-JP" altLang="en-US" sz="4000" dirty="0" smtClean="0">
                <a:latin typeface="HGP創英角ﾎﾟｯﾌﾟ体" pitchFamily="50" charset="-128"/>
                <a:ea typeface="HGP創英角ﾎﾟｯﾌﾟ体" pitchFamily="50" charset="-128"/>
              </a:rPr>
              <a:t>免疫のしくみ</a:t>
            </a:r>
            <a:endParaRPr kumimoji="1" lang="ja-JP" altLang="en-US" sz="4000" dirty="0">
              <a:latin typeface="+mn-ea"/>
            </a:endParaRPr>
          </a:p>
        </p:txBody>
      </p:sp>
      <p:pic>
        <p:nvPicPr>
          <p:cNvPr id="38" name="図 37" descr="AW2X0046_0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5301208"/>
            <a:ext cx="2088232" cy="1348678"/>
          </a:xfrm>
          <a:prstGeom prst="rect">
            <a:avLst/>
          </a:prstGeom>
        </p:spPr>
      </p:pic>
      <p:sp>
        <p:nvSpPr>
          <p:cNvPr id="39" name="四角形吹き出し 38"/>
          <p:cNvSpPr/>
          <p:nvPr/>
        </p:nvSpPr>
        <p:spPr>
          <a:xfrm>
            <a:off x="2051720" y="4869160"/>
            <a:ext cx="6768752" cy="1728192"/>
          </a:xfrm>
          <a:prstGeom prst="wedgeRectCallou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sz="2000" b="1" dirty="0" smtClean="0">
              <a:solidFill>
                <a:schemeClr val="tx1"/>
              </a:solidFill>
            </a:endParaRPr>
          </a:p>
          <a:p>
            <a:endParaRPr lang="en-US" altLang="ja-JP" sz="2000" b="1" dirty="0" smtClean="0">
              <a:solidFill>
                <a:schemeClr val="tx1"/>
              </a:solidFill>
            </a:endParaRPr>
          </a:p>
          <a:p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●生まれながらに持っている抵抗性が自然免疫、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  生後の感染、予防接種などで得るのが獲得免疫です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●免疫細胞の中でガン細胞、細菌などに対して単独で戦う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ＮＫ細胞の働きが特に重要です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●ＮＫ細胞の働きを強化すれば免疫力が特段に向上します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61</Words>
  <Application>Microsoft Office PowerPoint</Application>
  <PresentationFormat>画面に合わせる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dynabook</dc:creator>
  <cp:lastModifiedBy>wataru</cp:lastModifiedBy>
  <cp:revision>6</cp:revision>
  <dcterms:created xsi:type="dcterms:W3CDTF">2015-03-08T00:29:36Z</dcterms:created>
  <dcterms:modified xsi:type="dcterms:W3CDTF">2015-03-18T00:18:10Z</dcterms:modified>
</cp:coreProperties>
</file>