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pPr/>
              <a:t>2015/3/20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847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pPr/>
              <a:t>2015/3/20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179512" y="1556792"/>
            <a:ext cx="2664296" cy="710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67544" y="2780928"/>
            <a:ext cx="5184576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j-cs"/>
              </a:rPr>
              <a:t>■白血球の組成と免疫細胞の種類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HGP創英角ﾎﾟｯﾌﾟ体" pitchFamily="50" charset="-128"/>
              <a:ea typeface="HGP創英角ﾎﾟｯﾌﾟ体" pitchFamily="50" charset="-128"/>
              <a:cs typeface="+mj-cs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95536" y="908720"/>
            <a:ext cx="460851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j-cs"/>
              </a:rPr>
              <a:t>■血液の成分と役割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HGP創英角ﾎﾟｯﾌﾟ体" pitchFamily="50" charset="-128"/>
              <a:ea typeface="HGP創英角ﾎﾟｯﾌﾟ体" pitchFamily="50" charset="-128"/>
              <a:cs typeface="+mj-cs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395536" y="1340768"/>
          <a:ext cx="7416824" cy="1359769"/>
        </p:xfrm>
        <a:graphic>
          <a:graphicData uri="http://schemas.openxmlformats.org/drawingml/2006/table">
            <a:tbl>
              <a:tblPr/>
              <a:tblGrid>
                <a:gridCol w="706332"/>
                <a:gridCol w="2390012"/>
                <a:gridCol w="4320480"/>
              </a:tblGrid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　血球　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993" marR="7993" marT="7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</a:rPr>
                        <a:t>　白血球</a:t>
                      </a:r>
                      <a:r>
                        <a:rPr lang="ja-JP" altLang="en-US" sz="1600" b="1" i="0" u="none" strike="noStrike" dirty="0">
                          <a:solidFill>
                            <a:srgbClr val="000066"/>
                          </a:solidFill>
                          <a:latin typeface="+mn-ea"/>
                          <a:ea typeface="+mn-ea"/>
                        </a:rPr>
                        <a:t>（１％）</a:t>
                      </a:r>
                    </a:p>
                  </a:txBody>
                  <a:tcPr marL="7993" marR="7993" marT="7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</a:rPr>
                        <a:t>　生体を防御する（免疫機能）</a:t>
                      </a:r>
                      <a:endParaRPr lang="ja-JP" altLang="en-US" sz="1600" b="1" i="0" u="none" strike="noStrike" dirty="0">
                        <a:solidFill>
                          <a:srgbClr val="000066"/>
                        </a:solidFill>
                        <a:latin typeface="+mn-ea"/>
                        <a:ea typeface="+mn-ea"/>
                      </a:endParaRPr>
                    </a:p>
                  </a:txBody>
                  <a:tcPr marL="7993" marR="7993" marT="7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7993" marR="7993" marT="7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latin typeface="ＭＳ ゴシック"/>
                        </a:rPr>
                        <a:t>　赤血球</a:t>
                      </a:r>
                      <a:r>
                        <a:rPr lang="ja-JP" altLang="en-US" sz="1600" b="1" i="0" u="none" strike="noStrike" dirty="0">
                          <a:solidFill>
                            <a:schemeClr val="tx1"/>
                          </a:solidFill>
                          <a:latin typeface="ＭＳ ゴシック"/>
                        </a:rPr>
                        <a:t>（４０～４５％）</a:t>
                      </a:r>
                    </a:p>
                  </a:txBody>
                  <a:tcPr marL="7993" marR="7993" marT="7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 smtClean="0">
                          <a:solidFill>
                            <a:schemeClr val="tx1"/>
                          </a:solidFill>
                          <a:latin typeface="ＭＳ ゴシック"/>
                        </a:rPr>
                        <a:t>　酸素</a:t>
                      </a:r>
                      <a:r>
                        <a:rPr lang="ja-JP" altLang="en-US" sz="1600" b="1" i="0" u="none" strike="noStrike" dirty="0">
                          <a:solidFill>
                            <a:schemeClr val="tx1"/>
                          </a:solidFill>
                          <a:latin typeface="ＭＳ ゴシック"/>
                        </a:rPr>
                        <a:t>と二酸化炭素を運ぶ</a:t>
                      </a:r>
                    </a:p>
                  </a:txBody>
                  <a:tcPr marL="7993" marR="7993" marT="7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7993" marR="7993" marT="7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latin typeface="ＭＳ ゴシック"/>
                        </a:rPr>
                        <a:t>　血小板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latin typeface="ＭＳ ゴシック"/>
                        </a:rPr>
                        <a:t>（１％以下）</a:t>
                      </a:r>
                    </a:p>
                  </a:txBody>
                  <a:tcPr marL="7993" marR="7993" marT="7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latin typeface="ＭＳ ゴシック"/>
                        </a:rPr>
                        <a:t>　出血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latin typeface="ＭＳ ゴシック"/>
                        </a:rPr>
                        <a:t>を止める</a:t>
                      </a:r>
                    </a:p>
                  </a:txBody>
                  <a:tcPr marL="7993" marR="7993" marT="7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latin typeface="ＭＳ ゴシック"/>
                        </a:rPr>
                        <a:t>　</a:t>
                      </a:r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血漿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（５５～６０％）</a:t>
                      </a:r>
                    </a:p>
                  </a:txBody>
                  <a:tcPr marL="7993" marR="7993" marT="7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latin typeface="ＭＳ ゴシック"/>
                        </a:rPr>
                        <a:t>　全身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latin typeface="ＭＳ ゴシック"/>
                        </a:rPr>
                        <a:t>の細胞に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latin typeface="ＭＳ ゴシック"/>
                        </a:rPr>
                        <a:t>栄養・ホルモン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latin typeface="ＭＳ ゴシック"/>
                        </a:rPr>
                        <a:t>を運ぶ一方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latin typeface="ＭＳ ゴシック"/>
                        </a:rPr>
                        <a:t>、</a:t>
                      </a:r>
                      <a:endParaRPr lang="en-US" altLang="ja-JP" sz="1600" b="1" i="0" u="none" strike="noStrike" dirty="0" smtClean="0">
                        <a:solidFill>
                          <a:srgbClr val="000000"/>
                        </a:solidFill>
                        <a:latin typeface="ＭＳ ゴシック"/>
                      </a:endParaRPr>
                    </a:p>
                    <a:p>
                      <a:pPr algn="l" fontAlgn="ctr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latin typeface="ＭＳ ゴシック"/>
                        </a:rPr>
                        <a:t>　老廃物　を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latin typeface="ＭＳ ゴシック"/>
                        </a:rPr>
                        <a:t>回収する</a:t>
                      </a:r>
                    </a:p>
                  </a:txBody>
                  <a:tcPr marL="7993" marR="7993" marT="79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395536" y="3212976"/>
          <a:ext cx="7416824" cy="1952238"/>
        </p:xfrm>
        <a:graphic>
          <a:graphicData uri="http://schemas.openxmlformats.org/drawingml/2006/table">
            <a:tbl>
              <a:tblPr/>
              <a:tblGrid>
                <a:gridCol w="2479192"/>
                <a:gridCol w="4937632"/>
              </a:tblGrid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latin typeface="ＭＳ ゴシック"/>
                        </a:rPr>
                        <a:t>　単球（５％）</a:t>
                      </a:r>
                      <a:endParaRPr lang="ja-JP" sz="1600" b="1" i="0" u="none" strike="noStrike" dirty="0">
                        <a:solidFill>
                          <a:srgbClr val="000000"/>
                        </a:solidFill>
                        <a:latin typeface="ＭＳ 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latin typeface="ＭＳ ゴシック"/>
                        </a:rPr>
                        <a:t>　　マクロファージ</a:t>
                      </a:r>
                      <a:endParaRPr lang="ja-JP" sz="1600" b="1" i="0" u="none" strike="noStrike" dirty="0">
                        <a:solidFill>
                          <a:srgbClr val="000000"/>
                        </a:solidFill>
                        <a:latin typeface="ＭＳ 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latin typeface="ＭＳ ゴシック"/>
                        </a:rPr>
                        <a:t>　</a:t>
                      </a:r>
                      <a:r>
                        <a:rPr lang="ja-JP" altLang="ja-JP" sz="1600" b="1" i="0" u="none" strike="noStrike" dirty="0" smtClean="0">
                          <a:solidFill>
                            <a:srgbClr val="000000"/>
                          </a:solidFill>
                          <a:latin typeface="ＭＳ ゴシック"/>
                        </a:rPr>
                        <a:t>リンパ球（３５～４０％）</a:t>
                      </a:r>
                      <a:endParaRPr lang="ja-JP" sz="1600" b="1" i="0" u="none" strike="noStrike" dirty="0">
                        <a:solidFill>
                          <a:srgbClr val="000000"/>
                        </a:solidFill>
                        <a:latin typeface="ＭＳ 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latin typeface="ＭＳ ゴシック"/>
                        </a:rPr>
                        <a:t>　</a:t>
                      </a:r>
                      <a:r>
                        <a:rPr lang="ja-JP" sz="1600" b="1" i="0" u="none" strike="noStrike" dirty="0" smtClean="0">
                          <a:solidFill>
                            <a:srgbClr val="000000"/>
                          </a:solidFill>
                          <a:latin typeface="ＭＳ ゴシック"/>
                        </a:rPr>
                        <a:t>Ｔ</a:t>
                      </a:r>
                      <a:r>
                        <a:rPr lang="ja-JP" sz="1600" b="1" i="0" u="none" strike="noStrike" dirty="0">
                          <a:solidFill>
                            <a:srgbClr val="000000"/>
                          </a:solidFill>
                          <a:latin typeface="ＭＳ ゴシック"/>
                        </a:rPr>
                        <a:t>細胞（ヘルパーＴ細胞、キラーＴ細胞）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algn="l" fontAlgn="ctr"/>
                      <a:endParaRPr lang="ja-JP" sz="1800" b="1" i="0" u="none" strike="noStrike" dirty="0">
                        <a:solidFill>
                          <a:srgbClr val="000000"/>
                        </a:solidFill>
                        <a:latin typeface="ＭＳ 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latin typeface="ＭＳ ゴシック"/>
                        </a:rPr>
                        <a:t>　</a:t>
                      </a:r>
                      <a:r>
                        <a:rPr lang="ja-JP" sz="1600" b="1" i="0" u="none" strike="noStrike" dirty="0" smtClean="0">
                          <a:solidFill>
                            <a:srgbClr val="000000"/>
                          </a:solidFill>
                          <a:latin typeface="ＭＳ ゴシック"/>
                        </a:rPr>
                        <a:t>Ｂ</a:t>
                      </a:r>
                      <a:r>
                        <a:rPr lang="ja-JP" sz="1600" b="1" i="0" u="none" strike="noStrike" dirty="0">
                          <a:solidFill>
                            <a:srgbClr val="000000"/>
                          </a:solidFill>
                          <a:latin typeface="ＭＳ ゴシック"/>
                        </a:rPr>
                        <a:t>細胞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algn="l" fontAlgn="ctr"/>
                      <a:endParaRPr lang="ja-JP" sz="1800" b="1" i="0" u="none" strike="noStrike" dirty="0">
                        <a:solidFill>
                          <a:srgbClr val="000000"/>
                        </a:solidFill>
                        <a:latin typeface="ＭＳ 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latin typeface="ＭＳ ゴシック"/>
                        </a:rPr>
                        <a:t>　</a:t>
                      </a:r>
                      <a:r>
                        <a:rPr lang="ja-JP" sz="1600" b="1" i="0" u="none" strike="noStrike" dirty="0" smtClean="0">
                          <a:solidFill>
                            <a:srgbClr val="000000"/>
                          </a:solidFill>
                          <a:latin typeface="ＭＳ ゴシック"/>
                        </a:rPr>
                        <a:t>ＮＫ</a:t>
                      </a:r>
                      <a:r>
                        <a:rPr lang="ja-JP" sz="1600" b="1" i="0" u="none" strike="noStrike" dirty="0">
                          <a:solidFill>
                            <a:srgbClr val="000000"/>
                          </a:solidFill>
                          <a:latin typeface="ＭＳ ゴシック"/>
                        </a:rPr>
                        <a:t>細胞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rowSpan="3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i="0" u="none" strike="noStrike" dirty="0" smtClean="0">
                        <a:solidFill>
                          <a:srgbClr val="000000"/>
                        </a:solidFill>
                        <a:latin typeface="ＭＳ ゴシック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latin typeface="ＭＳ ゴシック"/>
                        </a:rPr>
                        <a:t>　</a:t>
                      </a:r>
                      <a:r>
                        <a:rPr lang="ja-JP" altLang="ja-JP" sz="1600" b="1" i="0" u="none" strike="noStrike" dirty="0" smtClean="0">
                          <a:solidFill>
                            <a:srgbClr val="000000"/>
                          </a:solidFill>
                          <a:latin typeface="ＭＳ ゴシック"/>
                        </a:rPr>
                        <a:t>顆粒球（５５～６０％）</a:t>
                      </a:r>
                    </a:p>
                    <a:p>
                      <a:pPr algn="l" fontAlgn="ctr"/>
                      <a:endParaRPr lang="ja-JP" sz="1600" b="1" i="0" u="none" strike="noStrike" dirty="0">
                        <a:solidFill>
                          <a:srgbClr val="000000"/>
                        </a:solidFill>
                        <a:latin typeface="ＭＳ 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latin typeface="ＭＳ ゴシック"/>
                        </a:rPr>
                        <a:t>　</a:t>
                      </a:r>
                      <a:r>
                        <a:rPr lang="ja-JP" sz="1600" b="1" i="0" u="none" strike="noStrike" dirty="0" smtClean="0">
                          <a:solidFill>
                            <a:srgbClr val="000000"/>
                          </a:solidFill>
                          <a:latin typeface="ＭＳ ゴシック"/>
                        </a:rPr>
                        <a:t>好酸球</a:t>
                      </a:r>
                      <a:endParaRPr lang="ja-JP" sz="1600" b="1" i="0" u="none" strike="noStrike" dirty="0">
                        <a:solidFill>
                          <a:srgbClr val="000000"/>
                        </a:solidFill>
                        <a:latin typeface="ＭＳ 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algn="l" fontAlgn="ctr"/>
                      <a:endParaRPr lang="ja-JP" sz="1800" b="1" i="0" u="none" strike="noStrike" dirty="0">
                        <a:solidFill>
                          <a:srgbClr val="000000"/>
                        </a:solidFill>
                        <a:latin typeface="ＭＳ 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latin typeface="ＭＳ ゴシック"/>
                        </a:rPr>
                        <a:t>　</a:t>
                      </a:r>
                      <a:r>
                        <a:rPr lang="ja-JP" sz="1600" b="1" i="0" u="none" strike="noStrike" dirty="0" smtClean="0">
                          <a:solidFill>
                            <a:srgbClr val="000000"/>
                          </a:solidFill>
                          <a:latin typeface="ＭＳ ゴシック"/>
                        </a:rPr>
                        <a:t>好中球</a:t>
                      </a:r>
                      <a:endParaRPr lang="ja-JP" sz="1600" b="1" i="0" u="none" strike="noStrike" dirty="0">
                        <a:solidFill>
                          <a:srgbClr val="000000"/>
                        </a:solidFill>
                        <a:latin typeface="ＭＳ 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algn="l" fontAlgn="ctr"/>
                      <a:endParaRPr lang="ja-JP" sz="1800" b="1" i="0" u="none" strike="noStrike" dirty="0">
                        <a:solidFill>
                          <a:srgbClr val="000000"/>
                        </a:solidFill>
                        <a:latin typeface="ＭＳ 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latin typeface="ＭＳ ゴシック"/>
                        </a:rPr>
                        <a:t>　</a:t>
                      </a:r>
                      <a:r>
                        <a:rPr lang="ja-JP" sz="1600" b="1" i="0" u="none" strike="noStrike" dirty="0" smtClean="0">
                          <a:solidFill>
                            <a:srgbClr val="000000"/>
                          </a:solidFill>
                          <a:latin typeface="ＭＳ ゴシック"/>
                        </a:rPr>
                        <a:t>好塩基球</a:t>
                      </a:r>
                      <a:endParaRPr lang="ja-JP" sz="1600" b="1" i="0" u="none" strike="noStrike" dirty="0">
                        <a:solidFill>
                          <a:srgbClr val="000000"/>
                        </a:solidFill>
                        <a:latin typeface="ＭＳ 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Picture 2" descr="E:\イラスト\13メディカルイラスト1\A313_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956376" y="980728"/>
            <a:ext cx="1008112" cy="2376264"/>
          </a:xfrm>
          <a:prstGeom prst="rect">
            <a:avLst/>
          </a:prstGeom>
          <a:noFill/>
        </p:spPr>
      </p:pic>
      <p:sp>
        <p:nvSpPr>
          <p:cNvPr id="10" name="横巻き 9"/>
          <p:cNvSpPr/>
          <p:nvPr/>
        </p:nvSpPr>
        <p:spPr>
          <a:xfrm>
            <a:off x="323528" y="0"/>
            <a:ext cx="8389440" cy="908720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 smtClean="0">
                <a:latin typeface="+mn-ea"/>
              </a:rPr>
              <a:t>Ｎｏ．１６</a:t>
            </a:r>
            <a:r>
              <a:rPr lang="ja-JP" altLang="en-US" sz="3200" dirty="0" smtClean="0">
                <a:latin typeface="+mn-ea"/>
              </a:rPr>
              <a:t>　　　</a:t>
            </a:r>
            <a:r>
              <a:rPr lang="ja-JP" altLang="en-US" sz="3600" dirty="0" smtClean="0">
                <a:latin typeface="HGP創英角ﾎﾟｯﾌﾟ体" pitchFamily="50" charset="-128"/>
                <a:ea typeface="HGP創英角ﾎﾟｯﾌﾟ体" pitchFamily="50" charset="-128"/>
              </a:rPr>
              <a:t>血液成分と免疫細胞</a:t>
            </a:r>
            <a:endParaRPr kumimoji="1" lang="ja-JP" altLang="en-US" sz="3600" dirty="0">
              <a:latin typeface="+mn-ea"/>
            </a:endParaRPr>
          </a:p>
        </p:txBody>
      </p:sp>
      <p:pic>
        <p:nvPicPr>
          <p:cNvPr id="12" name="図 11" descr="AW2X0046_0.t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5301208"/>
            <a:ext cx="2088232" cy="1348678"/>
          </a:xfrm>
          <a:prstGeom prst="rect">
            <a:avLst/>
          </a:prstGeom>
        </p:spPr>
      </p:pic>
      <p:sp>
        <p:nvSpPr>
          <p:cNvPr id="13" name="四角形吹き出し 12"/>
          <p:cNvSpPr/>
          <p:nvPr/>
        </p:nvSpPr>
        <p:spPr>
          <a:xfrm>
            <a:off x="2051720" y="5373216"/>
            <a:ext cx="6912768" cy="1224136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●血液の成分は白血球、赤血球、血小板、血漿の４つです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●わずか１％の白血球が免疫機能の働きをします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●白血球は単球、リンパ球、顆粒球の３つで作られており、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７種類の免疫細胞が働いています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59</Words>
  <Application>Microsoft Office PowerPoint</Application>
  <PresentationFormat>画面に合わせる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HGP創英角ﾎﾟｯﾌﾟ体</vt:lpstr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6</cp:revision>
  <dcterms:created xsi:type="dcterms:W3CDTF">2015-03-08T00:29:36Z</dcterms:created>
  <dcterms:modified xsi:type="dcterms:W3CDTF">2015-03-20T00:20:40Z</dcterms:modified>
</cp:coreProperties>
</file>