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7" d="100"/>
          <a:sy n="97" d="100"/>
        </p:scale>
        <p:origin x="100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2C1B9D-AF03-42EF-8030-16183CEDABE5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FD63DF-E68A-4A00-8C31-2D77CDDF12B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7489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A7AC-981A-414E-B31E-0559D0A1BFDF}" type="datetimeFigureOut">
              <a:rPr kumimoji="1" lang="ja-JP" altLang="en-US" smtClean="0"/>
              <a:pPr/>
              <a:t>2015/3/18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EE4A0-A172-4D57-8C8D-E376A0830C23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21"/>
          <p:cNvGrpSpPr/>
          <p:nvPr/>
        </p:nvGrpSpPr>
        <p:grpSpPr>
          <a:xfrm>
            <a:off x="251520" y="1124744"/>
            <a:ext cx="8640960" cy="3744417"/>
            <a:chOff x="251520" y="1052736"/>
            <a:chExt cx="8640960" cy="5544618"/>
          </a:xfrm>
        </p:grpSpPr>
        <p:sp>
          <p:nvSpPr>
            <p:cNvPr id="3" name="円/楕円 2"/>
            <p:cNvSpPr/>
            <p:nvPr/>
          </p:nvSpPr>
          <p:spPr>
            <a:xfrm>
              <a:off x="3131840" y="1052736"/>
              <a:ext cx="2592288" cy="1512168"/>
            </a:xfrm>
            <a:prstGeom prst="ellipse">
              <a:avLst/>
            </a:prstGeom>
            <a:solidFill>
              <a:srgbClr val="C00000"/>
            </a:solidFill>
            <a:ln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視床下部</a:t>
              </a:r>
              <a:endParaRPr kumimoji="1" lang="en-US" altLang="ja-JP" sz="28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b="1" dirty="0" smtClean="0"/>
                <a:t>（総合指令搭）</a:t>
              </a:r>
              <a:endParaRPr kumimoji="1" lang="ja-JP" altLang="en-US" b="1" dirty="0"/>
            </a:p>
          </p:txBody>
        </p:sp>
        <p:sp>
          <p:nvSpPr>
            <p:cNvPr id="7" name="円/楕円 6"/>
            <p:cNvSpPr/>
            <p:nvPr/>
          </p:nvSpPr>
          <p:spPr>
            <a:xfrm>
              <a:off x="3131840" y="2652145"/>
              <a:ext cx="2592288" cy="2132545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ja-JP" altLang="en-US" sz="3600" dirty="0" smtClean="0">
                  <a:latin typeface="HGP創英角ﾎﾟｯﾌﾟ体" pitchFamily="50" charset="-128"/>
                  <a:ea typeface="HGP創英角ﾎﾟｯﾌﾟ体" pitchFamily="50" charset="-128"/>
                </a:rPr>
                <a:t>　　</a:t>
              </a:r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①</a:t>
              </a:r>
              <a:endParaRPr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免疫</a:t>
              </a:r>
              <a:endParaRPr kumimoji="1"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endParaRPr kumimoji="1" lang="ja-JP" altLang="en-US" sz="28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8" name="円/楕円 7"/>
            <p:cNvSpPr/>
            <p:nvPr/>
          </p:nvSpPr>
          <p:spPr>
            <a:xfrm>
              <a:off x="6444208" y="4144926"/>
              <a:ext cx="2448272" cy="2308411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③</a:t>
              </a:r>
              <a:endParaRPr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内分泌</a:t>
              </a:r>
              <a:endParaRPr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endParaRPr kumimoji="1" lang="ja-JP" altLang="en-US" sz="32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sp>
          <p:nvSpPr>
            <p:cNvPr id="9" name="円/楕円 8"/>
            <p:cNvSpPr/>
            <p:nvPr/>
          </p:nvSpPr>
          <p:spPr>
            <a:xfrm>
              <a:off x="251520" y="4358180"/>
              <a:ext cx="2592288" cy="2239174"/>
            </a:xfrm>
            <a:prstGeom prst="ellipse">
              <a:avLst/>
            </a:prstGeom>
            <a:solidFill>
              <a:srgbClr val="003300"/>
            </a:solidFill>
            <a:ln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②</a:t>
              </a:r>
              <a:endParaRPr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3200" dirty="0" smtClean="0">
                  <a:latin typeface="HGP創英角ﾎﾟｯﾌﾟ体" pitchFamily="50" charset="-128"/>
                  <a:ea typeface="HGP創英角ﾎﾟｯﾌﾟ体" pitchFamily="50" charset="-128"/>
                </a:rPr>
                <a:t>自律神経</a:t>
              </a:r>
              <a:endParaRPr kumimoji="1" lang="en-US" altLang="ja-JP" sz="3200" dirty="0" smtClean="0">
                <a:latin typeface="HGP創英角ﾎﾟｯﾌﾟ体" pitchFamily="50" charset="-128"/>
                <a:ea typeface="HGP創英角ﾎﾟｯﾌﾟ体" pitchFamily="50" charset="-128"/>
              </a:endParaRPr>
            </a:p>
            <a:p>
              <a:pPr algn="ctr"/>
              <a:r>
                <a:rPr lang="ja-JP" altLang="en-US" sz="2800" dirty="0" smtClean="0">
                  <a:latin typeface="HGP創英角ﾎﾟｯﾌﾟ体" pitchFamily="50" charset="-128"/>
                  <a:ea typeface="HGP創英角ﾎﾟｯﾌﾟ体" pitchFamily="50" charset="-128"/>
                </a:rPr>
                <a:t>　 </a:t>
              </a:r>
              <a:endParaRPr kumimoji="1" lang="ja-JP" altLang="en-US" sz="2800" dirty="0">
                <a:latin typeface="HGP創英角ﾎﾟｯﾌﾟ体" pitchFamily="50" charset="-128"/>
                <a:ea typeface="HGP創英角ﾎﾟｯﾌﾟ体" pitchFamily="50" charset="-128"/>
              </a:endParaRPr>
            </a:p>
          </p:txBody>
        </p:sp>
        <p:cxnSp>
          <p:nvCxnSpPr>
            <p:cNvPr id="16" name="直線矢印コネクタ 15"/>
            <p:cNvCxnSpPr>
              <a:stCxn id="9" idx="7"/>
            </p:cNvCxnSpPr>
            <p:nvPr/>
          </p:nvCxnSpPr>
          <p:spPr>
            <a:xfrm flipV="1">
              <a:off x="2464176" y="4144926"/>
              <a:ext cx="739672" cy="541174"/>
            </a:xfrm>
            <a:prstGeom prst="straightConnector1">
              <a:avLst/>
            </a:prstGeom>
            <a:ln w="76200">
              <a:solidFill>
                <a:srgbClr val="0033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>
              <a:off x="5724128" y="4251553"/>
              <a:ext cx="720080" cy="746391"/>
            </a:xfrm>
            <a:prstGeom prst="straightConnector1">
              <a:avLst/>
            </a:prstGeom>
            <a:ln w="76200">
              <a:solidFill>
                <a:srgbClr val="0033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矢印コネクタ 19"/>
            <p:cNvCxnSpPr/>
            <p:nvPr/>
          </p:nvCxnSpPr>
          <p:spPr>
            <a:xfrm flipV="1">
              <a:off x="2843808" y="5806851"/>
              <a:ext cx="3672408" cy="44111"/>
            </a:xfrm>
            <a:prstGeom prst="straightConnector1">
              <a:avLst/>
            </a:prstGeom>
            <a:ln w="76200">
              <a:solidFill>
                <a:srgbClr val="0033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>
              <a:off x="1907704" y="2225636"/>
              <a:ext cx="1296144" cy="2132545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直線矢印コネクタ 25"/>
            <p:cNvCxnSpPr/>
            <p:nvPr/>
          </p:nvCxnSpPr>
          <p:spPr>
            <a:xfrm>
              <a:off x="5652120" y="2225636"/>
              <a:ext cx="1440160" cy="2025918"/>
            </a:xfrm>
            <a:prstGeom prst="straightConnector1">
              <a:avLst/>
            </a:prstGeom>
            <a:ln w="76200">
              <a:solidFill>
                <a:srgbClr val="C00000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角丸四角形 16"/>
            <p:cNvSpPr/>
            <p:nvPr/>
          </p:nvSpPr>
          <p:spPr>
            <a:xfrm>
              <a:off x="395536" y="2332263"/>
              <a:ext cx="2088232" cy="952721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>
                  <a:solidFill>
                    <a:srgbClr val="C00000"/>
                  </a:solidFill>
                  <a:latin typeface="+mn-ea"/>
                </a:rPr>
                <a:t>指令・</a:t>
              </a:r>
              <a:endParaRPr lang="en-US" altLang="ja-JP" sz="2800" b="1" dirty="0" smtClean="0">
                <a:solidFill>
                  <a:srgbClr val="C00000"/>
                </a:solidFill>
                <a:latin typeface="+mn-ea"/>
              </a:endParaRPr>
            </a:p>
            <a:p>
              <a:pPr algn="ctr"/>
              <a:r>
                <a:rPr lang="ja-JP" altLang="en-US" sz="2800" b="1" dirty="0" smtClean="0">
                  <a:solidFill>
                    <a:srgbClr val="C00000"/>
                  </a:solidFill>
                  <a:latin typeface="+mn-ea"/>
                </a:rPr>
                <a:t>情報伝達</a:t>
              </a:r>
              <a:endParaRPr kumimoji="1" lang="ja-JP" altLang="en-US" sz="28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18" name="角丸四角形 17"/>
            <p:cNvSpPr/>
            <p:nvPr/>
          </p:nvSpPr>
          <p:spPr>
            <a:xfrm>
              <a:off x="6372200" y="2119008"/>
              <a:ext cx="1944216" cy="1093967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>
                  <a:solidFill>
                    <a:srgbClr val="C00000"/>
                  </a:solidFill>
                  <a:latin typeface="+mn-ea"/>
                </a:rPr>
                <a:t>指令・</a:t>
              </a:r>
              <a:endParaRPr lang="en-US" altLang="ja-JP" sz="2800" b="1" dirty="0" smtClean="0">
                <a:solidFill>
                  <a:srgbClr val="C00000"/>
                </a:solidFill>
                <a:latin typeface="+mn-ea"/>
              </a:endParaRPr>
            </a:p>
            <a:p>
              <a:pPr algn="ctr"/>
              <a:r>
                <a:rPr lang="ja-JP" altLang="en-US" sz="2800" b="1" dirty="0" smtClean="0">
                  <a:solidFill>
                    <a:srgbClr val="C00000"/>
                  </a:solidFill>
                  <a:latin typeface="+mn-ea"/>
                </a:rPr>
                <a:t>情報伝達</a:t>
              </a:r>
              <a:endParaRPr kumimoji="1" lang="ja-JP" altLang="en-US" sz="2800" b="1" dirty="0">
                <a:solidFill>
                  <a:srgbClr val="C00000"/>
                </a:solidFill>
                <a:latin typeface="+mn-ea"/>
              </a:endParaRPr>
            </a:p>
          </p:txBody>
        </p:sp>
        <p:sp>
          <p:nvSpPr>
            <p:cNvPr id="21" name="角丸四角形 20"/>
            <p:cNvSpPr/>
            <p:nvPr/>
          </p:nvSpPr>
          <p:spPr>
            <a:xfrm>
              <a:off x="3419872" y="4891317"/>
              <a:ext cx="2016224" cy="72008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sz="2800" b="1" dirty="0" smtClean="0">
                  <a:solidFill>
                    <a:srgbClr val="003300"/>
                  </a:solidFill>
                  <a:latin typeface="+mn-ea"/>
                </a:rPr>
                <a:t>相互作用</a:t>
              </a:r>
              <a:endParaRPr kumimoji="1" lang="ja-JP" altLang="en-US" sz="2800" b="1" dirty="0">
                <a:solidFill>
                  <a:srgbClr val="003300"/>
                </a:solidFill>
                <a:latin typeface="+mn-ea"/>
              </a:endParaRPr>
            </a:p>
          </p:txBody>
        </p:sp>
      </p:grpSp>
      <p:sp>
        <p:nvSpPr>
          <p:cNvPr id="23" name="横巻き 22"/>
          <p:cNvSpPr/>
          <p:nvPr/>
        </p:nvSpPr>
        <p:spPr>
          <a:xfrm>
            <a:off x="179512" y="188640"/>
            <a:ext cx="8712968" cy="980728"/>
          </a:xfrm>
          <a:prstGeom prst="horizontalScroll">
            <a:avLst/>
          </a:prstGeom>
          <a:solidFill>
            <a:srgbClr val="00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3200" b="1" dirty="0" smtClean="0">
                <a:latin typeface="+mn-ea"/>
              </a:rPr>
              <a:t>Ｎｏ．１５</a:t>
            </a:r>
            <a:r>
              <a:rPr lang="ja-JP" altLang="en-US" sz="3200" dirty="0" smtClean="0">
                <a:latin typeface="+mn-ea"/>
              </a:rPr>
              <a:t>　　　</a:t>
            </a:r>
            <a:r>
              <a:rPr lang="ja-JP" altLang="en-US" sz="4000" dirty="0" smtClean="0">
                <a:latin typeface="HGP創英角ﾎﾟｯﾌﾟ体" pitchFamily="50" charset="-128"/>
                <a:ea typeface="HGP創英角ﾎﾟｯﾌﾟ体" pitchFamily="50" charset="-128"/>
              </a:rPr>
              <a:t>体を守る３つの機能</a:t>
            </a:r>
            <a:endParaRPr kumimoji="1" lang="ja-JP" altLang="en-US" sz="4000" dirty="0">
              <a:latin typeface="+mn-ea"/>
            </a:endParaRPr>
          </a:p>
        </p:txBody>
      </p:sp>
      <p:pic>
        <p:nvPicPr>
          <p:cNvPr id="37" name="図 36" descr="AW2X0046_0.t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5013176"/>
            <a:ext cx="2448272" cy="1636710"/>
          </a:xfrm>
          <a:prstGeom prst="rect">
            <a:avLst/>
          </a:prstGeom>
        </p:spPr>
      </p:pic>
      <p:sp>
        <p:nvSpPr>
          <p:cNvPr id="38" name="四角形吹き出し 37"/>
          <p:cNvSpPr/>
          <p:nvPr/>
        </p:nvSpPr>
        <p:spPr>
          <a:xfrm>
            <a:off x="2483768" y="4941168"/>
            <a:ext cx="6480720" cy="1584176"/>
          </a:xfrm>
          <a:prstGeom prst="wedgeRectCallou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altLang="ja-JP" dirty="0" smtClean="0">
              <a:solidFill>
                <a:schemeClr val="tx1"/>
              </a:solidFill>
            </a:endParaRPr>
          </a:p>
          <a:p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●体を守りために　①免疫　②自律神経　③内分泌</a:t>
            </a:r>
            <a:endParaRPr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の３つの機能があります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●脳の中心部にある視床下部が総合指令搭として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自律神経、内分泌の働きをコントロールします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kumimoji="1" lang="ja-JP" altLang="en-US" sz="2000" b="1" dirty="0" smtClean="0">
                <a:solidFill>
                  <a:schemeClr val="tx1"/>
                </a:solidFill>
              </a:rPr>
              <a:t>●３つの機能を維持・強化し働きを良くすることが大切です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r>
              <a:rPr lang="ja-JP" altLang="en-US" sz="2000" b="1" dirty="0" smtClean="0">
                <a:solidFill>
                  <a:schemeClr val="tx1"/>
                </a:solidFill>
              </a:rPr>
              <a:t>　　</a:t>
            </a:r>
            <a:endParaRPr kumimoji="1" lang="en-US" altLang="ja-JP" sz="2000" b="1" dirty="0" smtClean="0">
              <a:solidFill>
                <a:schemeClr val="tx1"/>
              </a:solidFill>
            </a:endParaRPr>
          </a:p>
          <a:p>
            <a:endParaRPr kumimoji="1" lang="ja-JP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30</Words>
  <Application>Microsoft Office PowerPoint</Application>
  <PresentationFormat>画面に合わせる (4:3)</PresentationFormat>
  <Paragraphs>23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HGP創英角ﾎﾟｯﾌﾟ体</vt:lpstr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dynabook</dc:creator>
  <cp:lastModifiedBy>wataru</cp:lastModifiedBy>
  <cp:revision>6</cp:revision>
  <dcterms:created xsi:type="dcterms:W3CDTF">2015-03-08T00:29:36Z</dcterms:created>
  <dcterms:modified xsi:type="dcterms:W3CDTF">2015-03-18T00:19:10Z</dcterms:modified>
</cp:coreProperties>
</file>