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545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5724128" y="1124744"/>
            <a:ext cx="24482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ja-JP" altLang="en-US" sz="2400" b="1" dirty="0" smtClean="0">
                <a:latin typeface="+mj-lt"/>
                <a:ea typeface="+mj-ea"/>
                <a:cs typeface="+mj-cs"/>
              </a:rPr>
              <a:t>■要支援者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1666" name="Picture 2" descr="https://p-kaigo.jp/item_images/contents/2014/12/youshientop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556792"/>
            <a:ext cx="4248472" cy="3240360"/>
          </a:xfrm>
          <a:prstGeom prst="rect">
            <a:avLst/>
          </a:prstGeom>
          <a:noFill/>
        </p:spPr>
      </p:pic>
      <p:pic>
        <p:nvPicPr>
          <p:cNvPr id="241668" name="Picture 4" descr="https://p-kaigo.jp/item_images/contents/2014/12/youkaigotop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556792"/>
            <a:ext cx="4176464" cy="3096344"/>
          </a:xfrm>
          <a:prstGeom prst="rect">
            <a:avLst/>
          </a:prstGeom>
          <a:noFill/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539552" y="1124744"/>
            <a:ext cx="295232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ja-JP" altLang="en-US" sz="2400" b="1" dirty="0" smtClean="0">
                <a:latin typeface="+mj-lt"/>
                <a:ea typeface="+mj-ea"/>
                <a:cs typeface="+mj-cs"/>
              </a:rPr>
              <a:t>■要介護者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横巻き 7"/>
          <p:cNvSpPr/>
          <p:nvPr/>
        </p:nvSpPr>
        <p:spPr>
          <a:xfrm>
            <a:off x="251520" y="18864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Ｎｏ．１４</a:t>
            </a:r>
            <a:r>
              <a:rPr lang="ja-JP" altLang="en-US" sz="3200" dirty="0" smtClean="0">
                <a:latin typeface="+mn-ea"/>
              </a:rPr>
              <a:t>　　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要介護者・要支援者の主な原因</a:t>
            </a:r>
            <a:endParaRPr kumimoji="1" lang="ja-JP" altLang="en-US" sz="3600" dirty="0">
              <a:latin typeface="+mn-ea"/>
            </a:endParaRPr>
          </a:p>
        </p:txBody>
      </p:sp>
      <p:pic>
        <p:nvPicPr>
          <p:cNvPr id="9" name="図 8" descr="AW2X0046_0.t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941168"/>
            <a:ext cx="2448272" cy="1636710"/>
          </a:xfrm>
          <a:prstGeom prst="rect">
            <a:avLst/>
          </a:prstGeom>
        </p:spPr>
      </p:pic>
      <p:sp>
        <p:nvSpPr>
          <p:cNvPr id="10" name="四角形吹き出し 9"/>
          <p:cNvSpPr/>
          <p:nvPr/>
        </p:nvSpPr>
        <p:spPr>
          <a:xfrm>
            <a:off x="2555776" y="4653136"/>
            <a:ext cx="6264696" cy="1800200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●脳血管疾患（脳卒中）の死亡率は４位ですが、介護を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受ける原因としては１位です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●要介護２位の認知症には脳血管性認知症を含みます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●要支援の１位は関節疾患、３位は骨折・転倒でともに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運動器の障害で、要支援全体の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３６％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を占めています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2015-03-13T01:45:36Z</dcterms:modified>
</cp:coreProperties>
</file>