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379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26"/>
          <p:cNvGrpSpPr/>
          <p:nvPr/>
        </p:nvGrpSpPr>
        <p:grpSpPr>
          <a:xfrm>
            <a:off x="179512" y="1196752"/>
            <a:ext cx="8784976" cy="4032448"/>
            <a:chOff x="179512" y="1196752"/>
            <a:chExt cx="8784976" cy="5472608"/>
          </a:xfrm>
        </p:grpSpPr>
        <p:sp>
          <p:nvSpPr>
            <p:cNvPr id="11" name="右矢印 10"/>
            <p:cNvSpPr/>
            <p:nvPr/>
          </p:nvSpPr>
          <p:spPr>
            <a:xfrm>
              <a:off x="323528" y="1340768"/>
              <a:ext cx="3024336" cy="1728192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 smtClean="0">
                  <a:solidFill>
                    <a:schemeClr val="bg1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初期</a:t>
              </a:r>
              <a:endParaRPr kumimoji="1" lang="ja-JP" altLang="en-US" sz="2400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  <p:sp>
          <p:nvSpPr>
            <p:cNvPr id="12" name="右矢印 11"/>
            <p:cNvSpPr/>
            <p:nvPr/>
          </p:nvSpPr>
          <p:spPr>
            <a:xfrm>
              <a:off x="6444208" y="1268760"/>
              <a:ext cx="2520280" cy="1872208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>
                  <a:solidFill>
                    <a:schemeClr val="bg1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増殖期</a:t>
              </a:r>
              <a:endParaRPr kumimoji="1" lang="en-US" altLang="ja-JP" sz="24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  <a:p>
              <a:pPr algn="ctr"/>
              <a:r>
                <a:rPr kumimoji="1" lang="ja-JP" altLang="en-US" dirty="0" smtClean="0">
                  <a:solidFill>
                    <a:schemeClr val="bg1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（急激に成長）</a:t>
              </a:r>
              <a:endParaRPr kumimoji="1" lang="ja-JP" altLang="en-US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  <p:sp>
          <p:nvSpPr>
            <p:cNvPr id="13" name="右矢印 12"/>
            <p:cNvSpPr/>
            <p:nvPr/>
          </p:nvSpPr>
          <p:spPr>
            <a:xfrm>
              <a:off x="3419872" y="1196752"/>
              <a:ext cx="2952328" cy="2016224"/>
            </a:xfrm>
            <a:prstGeom prst="rightArrow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 smtClean="0">
                  <a:solidFill>
                    <a:schemeClr val="bg1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発生期　育成期</a:t>
              </a:r>
              <a:endParaRPr lang="en-US" altLang="ja-JP" sz="24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  <a:p>
              <a:pPr algn="ctr"/>
              <a:r>
                <a:rPr kumimoji="1" lang="ja-JP" altLang="en-US" dirty="0" smtClean="0">
                  <a:solidFill>
                    <a:schemeClr val="bg1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（時間をかけて成長）</a:t>
              </a:r>
              <a:endParaRPr kumimoji="1" lang="ja-JP" altLang="en-US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899592" y="1340768"/>
              <a:ext cx="1512168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accent6">
                      <a:lumMod val="50000"/>
                    </a:schemeClr>
                  </a:solidFill>
                </a:rPr>
                <a:t>０年～１０年</a:t>
              </a:r>
              <a:endParaRPr kumimoji="1" lang="ja-JP" altLang="en-US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444208" y="1268760"/>
              <a:ext cx="1512168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rgbClr val="C00000"/>
                  </a:solidFill>
                </a:rPr>
                <a:t>２０年～２５年</a:t>
              </a:r>
              <a:endParaRPr kumimoji="1" lang="ja-JP" alt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3779912" y="1268760"/>
              <a:ext cx="1512168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rgbClr val="003300"/>
                  </a:solidFill>
                </a:rPr>
                <a:t>１０年～２０年</a:t>
              </a:r>
              <a:endParaRPr kumimoji="1" lang="ja-JP" altLang="en-US" b="1" dirty="0">
                <a:solidFill>
                  <a:srgbClr val="003300"/>
                </a:solidFill>
              </a:endParaRPr>
            </a:p>
          </p:txBody>
        </p:sp>
        <p:sp>
          <p:nvSpPr>
            <p:cNvPr id="17" name="星 10 16"/>
            <p:cNvSpPr/>
            <p:nvPr/>
          </p:nvSpPr>
          <p:spPr>
            <a:xfrm>
              <a:off x="251520" y="4293096"/>
              <a:ext cx="2160240" cy="1080120"/>
            </a:xfrm>
            <a:prstGeom prst="star10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 smtClean="0">
                  <a:solidFill>
                    <a:schemeClr val="bg1"/>
                  </a:solidFill>
                </a:rPr>
                <a:t>毎日</a:t>
              </a:r>
              <a:endParaRPr kumimoji="1" lang="en-US" altLang="ja-JP" sz="14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kumimoji="1" lang="en-US" altLang="ja-JP" b="1" dirty="0" smtClean="0">
                  <a:solidFill>
                    <a:schemeClr val="bg1"/>
                  </a:solidFill>
                </a:rPr>
                <a:t>3000</a:t>
              </a:r>
              <a:r>
                <a:rPr kumimoji="1" lang="ja-JP" altLang="en-US" b="1" dirty="0" smtClean="0">
                  <a:solidFill>
                    <a:schemeClr val="bg1"/>
                  </a:solidFill>
                </a:rPr>
                <a:t>～</a:t>
              </a:r>
              <a:r>
                <a:rPr kumimoji="1" lang="en-US" altLang="ja-JP" b="1" dirty="0" smtClean="0">
                  <a:solidFill>
                    <a:schemeClr val="bg1"/>
                  </a:solidFill>
                </a:rPr>
                <a:t>5000</a:t>
              </a:r>
              <a:r>
                <a:rPr kumimoji="1" lang="ja-JP" altLang="en-US" sz="1400" b="1" dirty="0" smtClean="0">
                  <a:solidFill>
                    <a:schemeClr val="bg1"/>
                  </a:solidFill>
                </a:rPr>
                <a:t>個</a:t>
              </a:r>
              <a:endParaRPr kumimoji="1" lang="en-US" altLang="ja-JP" sz="14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1400" b="1" dirty="0" smtClean="0">
                  <a:solidFill>
                    <a:schemeClr val="bg1"/>
                  </a:solidFill>
                </a:rPr>
                <a:t>発生</a:t>
              </a:r>
              <a:endParaRPr kumimoji="1" lang="ja-JP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星 32 17"/>
            <p:cNvSpPr/>
            <p:nvPr/>
          </p:nvSpPr>
          <p:spPr>
            <a:xfrm>
              <a:off x="7596336" y="3717032"/>
              <a:ext cx="1188640" cy="1008112"/>
            </a:xfrm>
            <a:prstGeom prst="star32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星 24 18"/>
            <p:cNvSpPr/>
            <p:nvPr/>
          </p:nvSpPr>
          <p:spPr>
            <a:xfrm>
              <a:off x="6372200" y="3789040"/>
              <a:ext cx="864096" cy="720080"/>
            </a:xfrm>
            <a:prstGeom prst="star24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星 16 19"/>
            <p:cNvSpPr/>
            <p:nvPr/>
          </p:nvSpPr>
          <p:spPr>
            <a:xfrm>
              <a:off x="5364088" y="3789040"/>
              <a:ext cx="720080" cy="648072"/>
            </a:xfrm>
            <a:prstGeom prst="star16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星 12 20"/>
            <p:cNvSpPr/>
            <p:nvPr/>
          </p:nvSpPr>
          <p:spPr>
            <a:xfrm>
              <a:off x="4427984" y="3861048"/>
              <a:ext cx="576064" cy="504056"/>
            </a:xfrm>
            <a:prstGeom prst="star12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2" name="星 10 21"/>
            <p:cNvSpPr/>
            <p:nvPr/>
          </p:nvSpPr>
          <p:spPr>
            <a:xfrm>
              <a:off x="3419872" y="3933056"/>
              <a:ext cx="360040" cy="360040"/>
            </a:xfrm>
            <a:prstGeom prst="star10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323528" y="2996952"/>
              <a:ext cx="360040" cy="129614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 smtClean="0">
                  <a:solidFill>
                    <a:schemeClr val="accent6">
                      <a:lumMod val="50000"/>
                    </a:schemeClr>
                  </a:solidFill>
                </a:rPr>
                <a:t>正常</a:t>
              </a:r>
              <a:endParaRPr kumimoji="1" lang="en-US" altLang="ja-JP" sz="1400" b="1" dirty="0" smtClean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/>
              <a:r>
                <a:rPr lang="ja-JP" altLang="en-US" sz="1400" b="1" dirty="0" smtClean="0">
                  <a:solidFill>
                    <a:schemeClr val="accent6">
                      <a:lumMod val="50000"/>
                    </a:schemeClr>
                  </a:solidFill>
                </a:rPr>
                <a:t>細胞</a:t>
              </a:r>
              <a:endParaRPr kumimoji="1" lang="ja-JP" altLang="en-US" sz="14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5" name="角丸四角形 24"/>
            <p:cNvSpPr/>
            <p:nvPr/>
          </p:nvSpPr>
          <p:spPr>
            <a:xfrm>
              <a:off x="1835696" y="2996952"/>
              <a:ext cx="360040" cy="129614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 smtClean="0">
                  <a:solidFill>
                    <a:schemeClr val="accent6">
                      <a:lumMod val="50000"/>
                    </a:schemeClr>
                  </a:solidFill>
                </a:rPr>
                <a:t>異常</a:t>
              </a:r>
              <a:endParaRPr kumimoji="1" lang="en-US" altLang="ja-JP" sz="1400" b="1" dirty="0" smtClean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/>
              <a:r>
                <a:rPr lang="ja-JP" altLang="en-US" sz="1400" b="1" dirty="0" smtClean="0">
                  <a:solidFill>
                    <a:schemeClr val="accent6">
                      <a:lumMod val="50000"/>
                    </a:schemeClr>
                  </a:solidFill>
                </a:rPr>
                <a:t>細胞</a:t>
              </a:r>
              <a:endParaRPr kumimoji="1" lang="ja-JP" altLang="en-US" sz="14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30" name="右矢印 29"/>
            <p:cNvSpPr/>
            <p:nvPr/>
          </p:nvSpPr>
          <p:spPr>
            <a:xfrm>
              <a:off x="755576" y="3429000"/>
              <a:ext cx="1008112" cy="648072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1" dirty="0" smtClean="0">
                  <a:solidFill>
                    <a:schemeClr val="bg1"/>
                  </a:solidFill>
                </a:rPr>
                <a:t>突然変異</a:t>
              </a:r>
              <a:endParaRPr kumimoji="1" lang="ja-JP" alt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3059832" y="3356992"/>
              <a:ext cx="108012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003300"/>
                  </a:solidFill>
                </a:rPr>
                <a:t>0.01mm</a:t>
              </a:r>
              <a:endParaRPr kumimoji="1" lang="ja-JP" altLang="en-US" dirty="0">
                <a:solidFill>
                  <a:srgbClr val="003300"/>
                </a:solidFill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4283968" y="3356992"/>
              <a:ext cx="864096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003300"/>
                  </a:solidFill>
                </a:rPr>
                <a:t>1mm</a:t>
              </a:r>
              <a:endParaRPr kumimoji="1" lang="ja-JP" altLang="en-US" dirty="0">
                <a:solidFill>
                  <a:srgbClr val="003300"/>
                </a:solidFill>
              </a:endParaRPr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5292080" y="3356992"/>
              <a:ext cx="864096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003300"/>
                  </a:solidFill>
                </a:rPr>
                <a:t>5mm</a:t>
              </a:r>
              <a:endParaRPr kumimoji="1" lang="ja-JP" altLang="en-US" dirty="0">
                <a:solidFill>
                  <a:srgbClr val="003300"/>
                </a:solidFill>
              </a:endParaRPr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6372200" y="3356992"/>
              <a:ext cx="864096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rgbClr val="C00000"/>
                  </a:solidFill>
                </a:rPr>
                <a:t>1cm</a:t>
              </a:r>
              <a:endParaRPr kumimoji="1" lang="ja-JP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7740352" y="3356992"/>
              <a:ext cx="864096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rgbClr val="C00000"/>
                  </a:solidFill>
                </a:rPr>
                <a:t>3c</a:t>
              </a:r>
              <a:r>
                <a:rPr kumimoji="1" lang="en-US" altLang="ja-JP" dirty="0" smtClean="0">
                  <a:solidFill>
                    <a:srgbClr val="C00000"/>
                  </a:solidFill>
                </a:rPr>
                <a:t>m</a:t>
              </a:r>
              <a:endParaRPr kumimoji="1" lang="ja-JP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43" name="上矢印吹き出し 42"/>
            <p:cNvSpPr/>
            <p:nvPr/>
          </p:nvSpPr>
          <p:spPr>
            <a:xfrm>
              <a:off x="3131840" y="4725144"/>
              <a:ext cx="3168352" cy="1944216"/>
            </a:xfrm>
            <a:prstGeom prst="upArrowCallout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>
                  <a:solidFill>
                    <a:schemeClr val="bg1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免疫力が弱く駆除失敗</a:t>
              </a:r>
              <a:endParaRPr kumimoji="1" lang="ja-JP" altLang="en-US" sz="2400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  <p:sp>
          <p:nvSpPr>
            <p:cNvPr id="32" name="上矢印吹き出し 31"/>
            <p:cNvSpPr/>
            <p:nvPr/>
          </p:nvSpPr>
          <p:spPr>
            <a:xfrm>
              <a:off x="179512" y="5517232"/>
              <a:ext cx="2880320" cy="1152128"/>
            </a:xfrm>
            <a:prstGeom prst="upArrowCallou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 smtClean="0">
                  <a:solidFill>
                    <a:schemeClr val="bg1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免疫力で駆除成功</a:t>
              </a:r>
              <a:endParaRPr kumimoji="1" lang="ja-JP" altLang="en-US" sz="2400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  <p:sp>
          <p:nvSpPr>
            <p:cNvPr id="36" name="上矢印吹き出し 35"/>
            <p:cNvSpPr/>
            <p:nvPr/>
          </p:nvSpPr>
          <p:spPr>
            <a:xfrm>
              <a:off x="6372200" y="4725144"/>
              <a:ext cx="2592288" cy="1944216"/>
            </a:xfrm>
            <a:prstGeom prst="upArrowCallou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 smtClean="0">
                  <a:solidFill>
                    <a:schemeClr val="bg1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発見・発症・治療</a:t>
              </a:r>
              <a:endParaRPr kumimoji="1" lang="ja-JP" altLang="en-US" sz="2400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</p:grpSp>
      <p:sp>
        <p:nvSpPr>
          <p:cNvPr id="28" name="横巻き 27"/>
          <p:cNvSpPr/>
          <p:nvPr/>
        </p:nvSpPr>
        <p:spPr>
          <a:xfrm>
            <a:off x="251520" y="188640"/>
            <a:ext cx="8712968" cy="980728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 smtClean="0">
                <a:latin typeface="+mn-ea"/>
              </a:rPr>
              <a:t>Ｎｏ．１３</a:t>
            </a:r>
            <a:r>
              <a:rPr lang="ja-JP" altLang="en-US" sz="3200" dirty="0" smtClean="0">
                <a:latin typeface="+mn-ea"/>
              </a:rPr>
              <a:t>　　</a:t>
            </a:r>
            <a:r>
              <a:rPr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ガン細胞の長い道のり</a:t>
            </a:r>
            <a:endParaRPr kumimoji="1" lang="ja-JP" altLang="en-US" sz="4000" dirty="0">
              <a:latin typeface="+mn-ea"/>
            </a:endParaRPr>
          </a:p>
        </p:txBody>
      </p:sp>
      <p:pic>
        <p:nvPicPr>
          <p:cNvPr id="29" name="図 28" descr="AW2X0046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661248"/>
            <a:ext cx="1584176" cy="916630"/>
          </a:xfrm>
          <a:prstGeom prst="rect">
            <a:avLst/>
          </a:prstGeom>
        </p:spPr>
      </p:pic>
      <p:sp>
        <p:nvSpPr>
          <p:cNvPr id="31" name="四角形吹き出し 30"/>
          <p:cNvSpPr/>
          <p:nvPr/>
        </p:nvSpPr>
        <p:spPr>
          <a:xfrm>
            <a:off x="1907704" y="5373216"/>
            <a:ext cx="6912768" cy="1224136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●ガン細胞は毎日発生し、免疫力で駆除しています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●免疫力が弱くなると駆除に失敗し、時間をかけて成長します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●発見・発症まで平均２０年以上かかりますが、不治の病では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ありません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96</Words>
  <Application>Microsoft Office PowerPoint</Application>
  <PresentationFormat>画面に合わせる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5</cp:revision>
  <dcterms:created xsi:type="dcterms:W3CDTF">2015-03-08T00:29:36Z</dcterms:created>
  <dcterms:modified xsi:type="dcterms:W3CDTF">2015-03-13T01:45:54Z</dcterms:modified>
</cp:coreProperties>
</file>