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6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23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95536" y="980728"/>
          <a:ext cx="3888432" cy="3679290"/>
        </p:xfrm>
        <a:graphic>
          <a:graphicData uri="http://schemas.openxmlformats.org/drawingml/2006/table">
            <a:tbl>
              <a:tblPr/>
              <a:tblGrid>
                <a:gridCol w="383126"/>
                <a:gridCol w="1826420"/>
                <a:gridCol w="1152806"/>
                <a:gridCol w="526080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　</a:t>
                      </a:r>
                      <a:r>
                        <a:rPr lang="ja-JP" altLang="en-US" sz="1800" b="1" i="0" u="none" strike="noStrike" dirty="0" smtClean="0">
                          <a:latin typeface="ＭＳ Ｐゴシック"/>
                        </a:rPr>
                        <a:t>男性死因</a:t>
                      </a:r>
                      <a:endParaRPr lang="ja-JP" altLang="en-US" sz="18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率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悪性新生物（ガン）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216,883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32.9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２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心</a:t>
                      </a:r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疾患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91,333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13.9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３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肺炎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66,308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10.1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４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脳</a:t>
                      </a:r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血管</a:t>
                      </a:r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疾患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56,678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8.6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５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不慮</a:t>
                      </a:r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の事故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22,998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3.5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６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自殺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18,146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７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老衰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16,807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2.6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８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慢性閉塞性肺疾患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13,037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2.0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９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腎不全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11,984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１０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肝疾患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10,341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1.6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総数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658,679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716016" y="980728"/>
          <a:ext cx="3888432" cy="3679290"/>
        </p:xfrm>
        <a:graphic>
          <a:graphicData uri="http://schemas.openxmlformats.org/drawingml/2006/table">
            <a:tbl>
              <a:tblPr/>
              <a:tblGrid>
                <a:gridCol w="383126"/>
                <a:gridCol w="1826420"/>
                <a:gridCol w="1152806"/>
                <a:gridCol w="526080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1" i="0" u="none" strike="noStrike" dirty="0" smtClean="0">
                          <a:solidFill>
                            <a:srgbClr val="C00000"/>
                          </a:solidFill>
                          <a:latin typeface="ＭＳ Ｐゴシック"/>
                        </a:rPr>
                        <a:t>女性死因</a:t>
                      </a:r>
                      <a:endParaRPr lang="ja-JP" altLang="en-US" sz="1800" b="1" i="0" u="none" strike="noStrike" dirty="0">
                        <a:solidFill>
                          <a:srgbClr val="C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>
                          <a:solidFill>
                            <a:srgbClr val="C00000"/>
                          </a:solidFill>
                          <a:latin typeface="ＭＳ Ｐゴシック"/>
                        </a:rPr>
                        <a:t>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solidFill>
                            <a:srgbClr val="C00000"/>
                          </a:solidFill>
                          <a:latin typeface="ＭＳ Ｐゴシック"/>
                        </a:rPr>
                        <a:t>率</a:t>
                      </a:r>
                      <a:endParaRPr lang="ja-JP" altLang="en-US" sz="1600" b="1" i="0" u="none" strike="noStrike" dirty="0">
                        <a:solidFill>
                          <a:srgbClr val="C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悪性新生物（ガン）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147,838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24.2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２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心</a:t>
                      </a:r>
                      <a:r>
                        <a:rPr lang="ja-JP" altLang="en-US" sz="1600" b="1" i="0" u="none" strike="noStrike" dirty="0">
                          <a:latin typeface="ＭＳ Ｐゴシック"/>
                        </a:rPr>
                        <a:t>疾患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105,214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17.3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３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脳血管疾患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61,608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10.1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４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肺炎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56,573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9.3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５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老衰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52,877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8.7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６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不慮の事故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16,437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2.7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７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腎不全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13,090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2.1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８　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自殺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7,892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９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大動脈瘤・解離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7,689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１０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血管性認知症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7,281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1.2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0">
                <a:tc>
                  <a:txBody>
                    <a:bodyPr/>
                    <a:lstStyle/>
                    <a:p>
                      <a:pPr algn="ctr" fontAlgn="b"/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600" b="1" i="0" u="none" strike="noStrike" dirty="0" smtClean="0">
                          <a:latin typeface="ＭＳ Ｐゴシック"/>
                        </a:rPr>
                        <a:t>　総数</a:t>
                      </a:r>
                      <a:endParaRPr lang="ja-JP" altLang="en-US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1" i="0" u="none" strike="noStrike" dirty="0" smtClean="0">
                          <a:latin typeface="ＭＳ Ｐゴシック"/>
                        </a:rPr>
                        <a:t>609,753</a:t>
                      </a:r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ja-JP" sz="1600" b="1" i="0" u="none" strike="noStrike" dirty="0">
                        <a:latin typeface="ＭＳ Ｐゴシック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横巻き 9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Ｎｏ．１０</a:t>
            </a:r>
            <a:r>
              <a:rPr lang="ja-JP" altLang="en-US" sz="3200" dirty="0" smtClean="0">
                <a:latin typeface="+mn-ea"/>
              </a:rPr>
              <a:t>　　　　</a:t>
            </a:r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男女別死因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1" name="図 10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2987824" cy="1897358"/>
          </a:xfrm>
          <a:prstGeom prst="rect">
            <a:avLst/>
          </a:prstGeom>
        </p:spPr>
      </p:pic>
      <p:sp>
        <p:nvSpPr>
          <p:cNvPr id="12" name="四角形吹き出し 11"/>
          <p:cNvSpPr/>
          <p:nvPr/>
        </p:nvSpPr>
        <p:spPr>
          <a:xfrm>
            <a:off x="3131840" y="4869160"/>
            <a:ext cx="5544616" cy="158417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●男性８位の慢性閉塞性肺疾患（ＣＯＰＤ）は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喫煙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との因果関係が極めて高い病気です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●女性は男性の１／５で喫煙率と比例しています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87</Words>
  <Application>Microsoft Office PowerPoint</Application>
  <PresentationFormat>画面に合わせる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2015-03-13T01:47:18Z</dcterms:modified>
</cp:coreProperties>
</file>